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8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7" r:id="rId2"/>
    <p:sldId id="258" r:id="rId3"/>
    <p:sldId id="261" r:id="rId4"/>
    <p:sldId id="294" r:id="rId5"/>
    <p:sldId id="295" r:id="rId6"/>
    <p:sldId id="297" r:id="rId7"/>
    <p:sldId id="287" r:id="rId8"/>
    <p:sldId id="292" r:id="rId9"/>
    <p:sldId id="301" r:id="rId10"/>
    <p:sldId id="299" r:id="rId11"/>
    <p:sldId id="293" r:id="rId12"/>
    <p:sldId id="274" r:id="rId13"/>
    <p:sldId id="281" r:id="rId14"/>
    <p:sldId id="284" r:id="rId15"/>
    <p:sldId id="285" r:id="rId16"/>
    <p:sldId id="327" r:id="rId17"/>
    <p:sldId id="315" r:id="rId18"/>
    <p:sldId id="333" r:id="rId19"/>
    <p:sldId id="275" r:id="rId20"/>
    <p:sldId id="277" r:id="rId21"/>
    <p:sldId id="279" r:id="rId22"/>
    <p:sldId id="278" r:id="rId23"/>
    <p:sldId id="270" r:id="rId24"/>
    <p:sldId id="267" r:id="rId25"/>
    <p:sldId id="282" r:id="rId26"/>
    <p:sldId id="269" r:id="rId27"/>
    <p:sldId id="283" r:id="rId28"/>
    <p:sldId id="296" r:id="rId29"/>
    <p:sldId id="276" r:id="rId30"/>
    <p:sldId id="300" r:id="rId31"/>
    <p:sldId id="302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8" r:id="rId44"/>
    <p:sldId id="329" r:id="rId45"/>
    <p:sldId id="330" r:id="rId46"/>
    <p:sldId id="331" r:id="rId47"/>
    <p:sldId id="332" r:id="rId48"/>
    <p:sldId id="265" r:id="rId49"/>
    <p:sldId id="266" r:id="rId50"/>
    <p:sldId id="271" r:id="rId51"/>
    <p:sldId id="268" r:id="rId52"/>
    <p:sldId id="273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BD"/>
    <a:srgbClr val="0000CC"/>
    <a:srgbClr val="1010FC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2692" autoAdjust="0"/>
    <p:restoredTop sz="99043" autoAdjust="0"/>
  </p:normalViewPr>
  <p:slideViewPr>
    <p:cSldViewPr>
      <p:cViewPr varScale="1">
        <p:scale>
          <a:sx n="150" d="100"/>
          <a:sy n="150" d="100"/>
        </p:scale>
        <p:origin x="-1416" y="-104"/>
      </p:cViewPr>
      <p:guideLst>
        <p:guide orient="horz" pos="1207"/>
        <p:guide pos="1924"/>
      </p:guideLst>
    </p:cSldViewPr>
  </p:slideViewPr>
  <p:outlineViewPr>
    <p:cViewPr>
      <p:scale>
        <a:sx n="33" d="100"/>
        <a:sy n="33" d="100"/>
      </p:scale>
      <p:origin x="0" y="48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-419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CF9EC-BBEF-4E31-B56D-E393C470B715}" type="datetimeFigureOut">
              <a:rPr lang="en-US" smtClean="0"/>
              <a:pPr/>
              <a:t>9/4/13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9FAF8-923E-4852-B2A9-9ECF3235D2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7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9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 is calculated for</a:t>
            </a:r>
            <a:r>
              <a:rPr lang="en-US" baseline="0" dirty="0" smtClean="0"/>
              <a:t> an </a:t>
            </a:r>
            <a:r>
              <a:rPr lang="en-US" dirty="0" smtClean="0"/>
              <a:t>optimal altitude trajectory.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16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 is calculated for</a:t>
            </a:r>
            <a:r>
              <a:rPr lang="en-US" baseline="0" dirty="0" smtClean="0"/>
              <a:t> an </a:t>
            </a:r>
            <a:r>
              <a:rPr lang="en-US" dirty="0" smtClean="0"/>
              <a:t>optimal altitude trajectory.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16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 is calculated for</a:t>
            </a:r>
            <a:r>
              <a:rPr lang="en-US" baseline="0" dirty="0" smtClean="0"/>
              <a:t> an </a:t>
            </a:r>
            <a:r>
              <a:rPr lang="en-US" dirty="0" smtClean="0"/>
              <a:t>optimal altitude trajectory.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16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 is calculated for</a:t>
            </a:r>
            <a:r>
              <a:rPr lang="en-US" baseline="0" dirty="0" smtClean="0"/>
              <a:t> an </a:t>
            </a:r>
            <a:r>
              <a:rPr lang="en-US" dirty="0" smtClean="0"/>
              <a:t>optimal altitude trajectory.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16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18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03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Thing to note here is that there are 7 engineering analysis codes which include:</a:t>
            </a:r>
          </a:p>
          <a:p>
            <a:r>
              <a:rPr lang="en-US" dirty="0" smtClean="0"/>
              <a:t>geometry generation, aerodynamic, aeroelastic, and performance analysis;</a:t>
            </a:r>
          </a:p>
          <a:p>
            <a:endParaRPr lang="en-US" dirty="0" smtClean="0"/>
          </a:p>
          <a:p>
            <a:r>
              <a:rPr lang="en-US" dirty="0" smtClean="0"/>
              <a:t>Four</a:t>
            </a:r>
            <a:r>
              <a:rPr lang="en-US" baseline="0" dirty="0" smtClean="0"/>
              <a:t> maneuver load cases for ASTROS structural sizing optimization: 9g pull at Mach 0.9; 7.2g pull at Mach 1.2; 3g push at Mach 1.2; and anti-symmetric 100 deg/s aileron roll at Mach 1.2.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~10 min per</a:t>
            </a:r>
            <a:r>
              <a:rPr lang="en-US" baseline="0" dirty="0" smtClean="0"/>
              <a:t> analysis</a:t>
            </a:r>
            <a:endParaRPr lang="en-US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 smtClean="0"/>
              <a:t>A SORCER Provider is used to supply engineering analyses via SORCER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 smtClean="0"/>
              <a:t>The ESAV MDA involves many analysis codes, which are integrated using SORCER.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14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 smtClean="0"/>
              <a:t>SORCER is used at AFRL MSTC for ESAV studies.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 smtClean="0"/>
              <a:t>The conceptual design process is key in obtaining performance and affordability.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Low fidelity tools can miss critical physics</a:t>
            </a:r>
          </a:p>
          <a:p>
            <a:endParaRPr lang="en-US" b="1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 smtClean="0"/>
              <a:t>Need conceptual design process to handle higher fidelity analyses…SORCER.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Services like doMstcGeomService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executeAwave</a:t>
            </a:r>
            <a:r>
              <a:rPr lang="en-US" baseline="0" dirty="0" smtClean="0"/>
              <a:t> are typically not all Java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51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Filters may</a:t>
            </a:r>
            <a:r>
              <a:rPr lang="en-US" baseline="0" dirty="0" smtClean="0"/>
              <a:t> be chained together to for a filter pipeline.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</a:t>
            </a:r>
            <a:r>
              <a:rPr lang="en-US" baseline="0" dirty="0" smtClean="0"/>
              <a:t> don’t need to know where a provider is, nor it’s name (no host, port, or name required)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 smtClean="0"/>
              <a:t>SORCER services are used by clients via the Evaluator object.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 smtClean="0"/>
              <a:t>Evaluators are used in SORCER Vars to create mathematical functions…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4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ESAV N-squared analysis diagram.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65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ESAV N-squared analysis diagram.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65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 to note here is that there are 7 engineering analysis codes which include:</a:t>
            </a:r>
          </a:p>
          <a:p>
            <a:r>
              <a:rPr lang="en-US" dirty="0" smtClean="0"/>
              <a:t>geometry generation, aerodynamic, aeroelastic, and performance analysis;</a:t>
            </a:r>
          </a:p>
          <a:p>
            <a:endParaRPr lang="en-US" dirty="0" smtClean="0"/>
          </a:p>
          <a:p>
            <a:r>
              <a:rPr lang="en-US" dirty="0" smtClean="0"/>
              <a:t>Four</a:t>
            </a:r>
            <a:r>
              <a:rPr lang="en-US" baseline="0" dirty="0" smtClean="0"/>
              <a:t> maneuver load cases for ASTROS structural sizing optimization: 9g pull at Mach 0.9; 7.2g pull at Mach 1.2; 3g push at Mach 1.2; and anti-symmetric 100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/s aileron roll at Mach 1.2.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~10 min per</a:t>
            </a:r>
            <a:r>
              <a:rPr lang="en-US" baseline="0" dirty="0" smtClean="0"/>
              <a:t> analysis</a:t>
            </a:r>
            <a:endParaRPr lang="en-US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dirty="0" smtClean="0"/>
              <a:t>A SORCER Provider is used to supply engineering analyses via SORCER services.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20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The N2 diagram is implemented in SORCER via two primary entities: the</a:t>
            </a:r>
            <a:r>
              <a:rPr lang="en-US" sz="1200" baseline="0" dirty="0" smtClean="0"/>
              <a:t> Service Provider and the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47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14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14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linking of each physics-based analysis and data flow are implemented in a SORCER Model.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All the</a:t>
            </a:r>
            <a:r>
              <a:rPr lang="en-US" sz="1200" baseline="0" dirty="0" smtClean="0"/>
              <a:t> physics-based analyses </a:t>
            </a:r>
            <a:r>
              <a:rPr lang="en-US" sz="1200" dirty="0" smtClean="0"/>
              <a:t>required for the ESAV MDA</a:t>
            </a:r>
            <a:r>
              <a:rPr lang="en-US" sz="1200" baseline="0" dirty="0" smtClean="0"/>
              <a:t> </a:t>
            </a:r>
            <a:r>
              <a:rPr lang="en-US" sz="1200" dirty="0" smtClean="0"/>
              <a:t>are implemented in a single SORCER Provider</a:t>
            </a:r>
            <a:r>
              <a:rPr lang="en-US" sz="1200" baseline="0" dirty="0" smtClean="0"/>
              <a:t> called the </a:t>
            </a:r>
            <a:r>
              <a:rPr lang="en-US" sz="1200" baseline="0" dirty="0" err="1" smtClean="0"/>
              <a:t>AirVehicle</a:t>
            </a:r>
            <a:r>
              <a:rPr lang="en-US" sz="1200" baseline="0" dirty="0" smtClean="0"/>
              <a:t> Provider.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Each blue box represents a Java-wrapped native executable required of the ESAV MDA and is referred to as a service operation.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9FAF8-923E-4852-B2A9-9ECF3235D2C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14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914400" y="304800"/>
            <a:ext cx="4876800" cy="3505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914400" y="3962400"/>
            <a:ext cx="5486400" cy="22098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6248400"/>
            <a:ext cx="7848600" cy="533400"/>
          </a:xfrm>
        </p:spPr>
        <p:txBody>
          <a:bodyPr/>
          <a:lstStyle>
            <a:lvl1pPr>
              <a:buNone/>
              <a:defRPr/>
            </a:lvl1pPr>
            <a:lvl3pPr>
              <a:buNone/>
              <a:defRPr/>
            </a:lvl3pPr>
            <a:lvl5pPr algn="l">
              <a:buNone/>
              <a:defRPr baseline="0"/>
            </a:lvl5pPr>
          </a:lstStyle>
          <a:p>
            <a:pPr lvl="0"/>
            <a:endParaRPr lang="en-US" dirty="0"/>
          </a:p>
        </p:txBody>
      </p:sp>
      <p:pic>
        <p:nvPicPr>
          <p:cNvPr id="19" name="Picture 18" descr="MSTC Logo (large PNG format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15456" y="381000"/>
            <a:ext cx="2523744" cy="2337722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6532190" y="4191000"/>
            <a:ext cx="2145466" cy="2209800"/>
            <a:chOff x="3048000" y="3810000"/>
            <a:chExt cx="2526466" cy="2476143"/>
          </a:xfrm>
        </p:grpSpPr>
        <p:pic>
          <p:nvPicPr>
            <p:cNvPr id="21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t="14086"/>
            <a:stretch>
              <a:fillRect/>
            </a:stretch>
          </p:blipFill>
          <p:spPr bwMode="auto">
            <a:xfrm>
              <a:off x="3048000" y="3962400"/>
              <a:ext cx="2526466" cy="2323743"/>
            </a:xfrm>
            <a:prstGeom prst="rect">
              <a:avLst/>
            </a:prstGeom>
            <a:noFill/>
          </p:spPr>
        </p:pic>
        <p:sp>
          <p:nvSpPr>
            <p:cNvPr id="22" name="Rectangle 21"/>
            <p:cNvSpPr/>
            <p:nvPr userDrawn="1"/>
          </p:nvSpPr>
          <p:spPr>
            <a:xfrm>
              <a:off x="3962400" y="3886200"/>
              <a:ext cx="685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3657600" y="3810000"/>
              <a:ext cx="1295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6696456" y="2895600"/>
            <a:ext cx="1750684" cy="1524000"/>
            <a:chOff x="3657600" y="2743200"/>
            <a:chExt cx="1750684" cy="1524000"/>
          </a:xfrm>
        </p:grpSpPr>
        <p:pic>
          <p:nvPicPr>
            <p:cNvPr id="25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129" r="21582" b="49289"/>
            <a:stretch>
              <a:fillRect/>
            </a:stretch>
          </p:blipFill>
          <p:spPr bwMode="auto">
            <a:xfrm>
              <a:off x="3886200" y="27432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 userDrawn="1"/>
          </p:nvSpPr>
          <p:spPr>
            <a:xfrm rot="2433306">
              <a:off x="3657600" y="3810000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 rot="8242950">
              <a:off x="4798684" y="3803604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9144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66594"/>
            <a:ext cx="4764087" cy="220238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81201"/>
            <a:ext cx="4764087" cy="160019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Air Vehicles Directorate 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pic>
        <p:nvPicPr>
          <p:cNvPr id="11" name="Picture 10" descr="MSTC Logo (large PNG format)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315456" y="381000"/>
            <a:ext cx="2523744" cy="2337722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532190" y="4191000"/>
            <a:ext cx="2145466" cy="2209800"/>
            <a:chOff x="3048000" y="3810000"/>
            <a:chExt cx="2526466" cy="2476143"/>
          </a:xfrm>
        </p:grpSpPr>
        <p:pic>
          <p:nvPicPr>
            <p:cNvPr id="13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t="14086"/>
            <a:stretch>
              <a:fillRect/>
            </a:stretch>
          </p:blipFill>
          <p:spPr bwMode="auto">
            <a:xfrm>
              <a:off x="3048000" y="3962400"/>
              <a:ext cx="2526466" cy="2323743"/>
            </a:xfrm>
            <a:prstGeom prst="rect">
              <a:avLst/>
            </a:prstGeom>
            <a:noFill/>
          </p:spPr>
        </p:pic>
        <p:sp>
          <p:nvSpPr>
            <p:cNvPr id="14" name="Rectangle 13"/>
            <p:cNvSpPr/>
            <p:nvPr userDrawn="1"/>
          </p:nvSpPr>
          <p:spPr>
            <a:xfrm>
              <a:off x="3962400" y="3886200"/>
              <a:ext cx="685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657600" y="3810000"/>
              <a:ext cx="1295400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6696456" y="2895600"/>
            <a:ext cx="1750684" cy="1524000"/>
            <a:chOff x="3657600" y="2743200"/>
            <a:chExt cx="1750684" cy="1524000"/>
          </a:xfrm>
        </p:grpSpPr>
        <p:pic>
          <p:nvPicPr>
            <p:cNvPr id="17" name="Picture 4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 l="24129" r="21582" b="49289"/>
            <a:stretch>
              <a:fillRect/>
            </a:stretch>
          </p:blipFill>
          <p:spPr bwMode="auto">
            <a:xfrm>
              <a:off x="3886200" y="2743200"/>
              <a:ext cx="1371600" cy="1371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 userDrawn="1"/>
          </p:nvSpPr>
          <p:spPr>
            <a:xfrm rot="2433306">
              <a:off x="3657600" y="3810000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 rot="8242950">
              <a:off x="4798684" y="3803604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0" y="1679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-11466"/>
            <a:ext cx="64008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AFRL </a:t>
            </a:r>
            <a:r>
              <a:rPr lang="en-US" sz="1200" b="1" i="1" dirty="0" smtClean="0">
                <a:solidFill>
                  <a:srgbClr val="FFFFFF"/>
                </a:solidFill>
                <a:latin typeface="Arial" charset="0"/>
              </a:rPr>
              <a:t>Aerospace Systems Directorate Multidisciplinary </a:t>
            </a: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600" y="0"/>
            <a:ext cx="7086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B7EB1-E170-4273-AC59-AFC96AE32C0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9/4/13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EF6C6-83BC-4627-B142-4F2AC0833E2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976313"/>
            <a:ext cx="9144000" cy="173734"/>
          </a:xfrm>
          <a:prstGeom prst="rect">
            <a:avLst/>
          </a:prstGeom>
          <a:gradFill rotWithShape="0">
            <a:gsLst>
              <a:gs pos="0">
                <a:srgbClr val="FED910"/>
              </a:gs>
              <a:gs pos="100000">
                <a:srgbClr val="0D2B88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63168"/>
            <a:ext cx="6858000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i="1" dirty="0">
                <a:solidFill>
                  <a:srgbClr val="FFFFFF"/>
                </a:solidFill>
                <a:latin typeface="Arial" charset="0"/>
              </a:rPr>
              <a:t>Multidisciplinary Science &amp; Technology Center</a:t>
            </a:r>
            <a:endParaRPr lang="en-US" sz="2000" b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Arial" charset="0"/>
            </a:endParaRPr>
          </a:p>
        </p:txBody>
      </p:sp>
      <p:pic>
        <p:nvPicPr>
          <p:cNvPr id="9" name="Picture 3" descr="AFRL Shield transparent background 1INcopy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5265" y="36212"/>
            <a:ext cx="904875" cy="89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STC Logo (large PNG format)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17400" y="28800"/>
            <a:ext cx="990600" cy="9175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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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4.jpeg"/><Relationship Id="rId7" Type="http://schemas.openxmlformats.org/officeDocument/2006/relationships/image" Target="../media/image13.jpe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jpeg"/><Relationship Id="rId12" Type="http://schemas.openxmlformats.org/officeDocument/2006/relationships/image" Target="../media/image6.jpeg"/><Relationship Id="rId13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9.png"/><Relationship Id="rId10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4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image" Target="../media/image29.jpeg"/><Relationship Id="rId6" Type="http://schemas.openxmlformats.org/officeDocument/2006/relationships/image" Target="../media/image30.png"/><Relationship Id="rId7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3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3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3.png"/><Relationship Id="rId5" Type="http://schemas.openxmlformats.org/officeDocument/2006/relationships/oleObject" Target="../embeddings/oleObject6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3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3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10.jpeg"/><Relationship Id="rId5" Type="http://schemas.openxmlformats.org/officeDocument/2006/relationships/image" Target="../media/image39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5.jpeg"/><Relationship Id="rId5" Type="http://schemas.openxmlformats.org/officeDocument/2006/relationships/image" Target="../media/image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0"/>
            <a:ext cx="5638800" cy="19050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Efficient Supersonic Air Vehicle Analysis and Optimization using SORCER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429000"/>
            <a:ext cx="5486400" cy="3200400"/>
          </a:xfrm>
        </p:spPr>
        <p:txBody>
          <a:bodyPr>
            <a:normAutofit fontScale="85000" lnSpcReduction="20000"/>
          </a:bodyPr>
          <a:lstStyle/>
          <a:p>
            <a:r>
              <a:rPr lang="en-US" sz="16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Scott A. Burton</a:t>
            </a:r>
          </a:p>
          <a:p>
            <a:r>
              <a:rPr lang="en-US" sz="1300" i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American Optimization LLC</a:t>
            </a:r>
          </a:p>
          <a:p>
            <a:r>
              <a:rPr lang="en-US" sz="1300" i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Air </a:t>
            </a:r>
            <a:r>
              <a:rPr lang="en-US" sz="1300" i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Force Research Laboratory</a:t>
            </a:r>
          </a:p>
          <a:p>
            <a:r>
              <a:rPr lang="en-US" sz="1300" i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Aerospace </a:t>
            </a:r>
            <a:r>
              <a:rPr lang="en-US" sz="1300" i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Systems</a:t>
            </a:r>
          </a:p>
          <a:p>
            <a:endParaRPr lang="en-US" sz="16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Edward </a:t>
            </a:r>
            <a:r>
              <a:rPr lang="en-US" sz="1600" dirty="0" err="1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Alyanak</a:t>
            </a:r>
            <a:r>
              <a:rPr lang="en-US" sz="16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 and Raymond </a:t>
            </a:r>
            <a:r>
              <a:rPr lang="en-US" sz="1600" dirty="0" err="1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Kolonay</a:t>
            </a:r>
            <a:endParaRPr lang="en-US" sz="16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r>
              <a:rPr lang="en-US" sz="1300" i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Air Force Research Laboratory</a:t>
            </a:r>
          </a:p>
          <a:p>
            <a:r>
              <a:rPr lang="en-US" sz="1300" i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Aerospace Systems</a:t>
            </a:r>
          </a:p>
          <a:p>
            <a:endParaRPr lang="en-US" sz="1400" dirty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r>
              <a:rPr lang="en-US" sz="17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Mike </a:t>
            </a:r>
            <a:r>
              <a:rPr lang="en-US" sz="1700" dirty="0" err="1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Sobolewski</a:t>
            </a:r>
            <a:endParaRPr lang="en-US" sz="17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r>
              <a:rPr lang="en-US" sz="1300" i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Air Force Research Laboratory</a:t>
            </a:r>
          </a:p>
          <a:p>
            <a:r>
              <a:rPr lang="en-US" sz="1300" i="1" dirty="0">
                <a:latin typeface="Arial" pitchFamily="34" charset="0"/>
                <a:ea typeface="Times New Roman" pitchFamily="18" charset="0"/>
                <a:cs typeface="Arial" pitchFamily="34" charset="0"/>
              </a:rPr>
              <a:t>Aerospace Systems</a:t>
            </a:r>
          </a:p>
          <a:p>
            <a:endParaRPr lang="en-US" sz="14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r>
              <a:rPr lang="en-US" sz="14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September 5, 2013</a:t>
            </a:r>
          </a:p>
          <a:p>
            <a:endParaRPr lang="en-US" sz="1400" i="1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r>
              <a:rPr lang="en-US" sz="1400" i="1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20th ISPE International Conference on Concurrent Engineering 2013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52400" y="6400800"/>
            <a:ext cx="8610600" cy="381000"/>
          </a:xfrm>
        </p:spPr>
        <p:txBody>
          <a:bodyPr>
            <a:normAutofit fontScale="92500" lnSpcReduction="10000"/>
          </a:bodyPr>
          <a:lstStyle/>
          <a:p>
            <a:r>
              <a:rPr lang="en-US" sz="1100" dirty="0" smtClean="0"/>
              <a:t>				</a:t>
            </a:r>
            <a:r>
              <a:rPr lang="en-US" sz="1100" i="1" dirty="0" smtClean="0"/>
              <a:t>			</a:t>
            </a:r>
            <a:r>
              <a:rPr lang="en-US" sz="1100" dirty="0" smtClean="0"/>
              <a:t>	Public Release: 88ABW-2012-0598		</a:t>
            </a:r>
            <a:endParaRPr lang="en-US" sz="1100" dirty="0"/>
          </a:p>
        </p:txBody>
      </p:sp>
    </p:spTree>
  </p:cSld>
  <p:clrMapOvr>
    <a:masterClrMapping/>
  </p:clrMapOvr>
  <p:transition xmlns:p14="http://schemas.microsoft.com/office/powerpoint/2010/main" advTm="5109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SORCER ESAV Entities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25789" y="3224338"/>
            <a:ext cx="4893289" cy="3006306"/>
            <a:chOff x="1037371" y="2192547"/>
            <a:chExt cx="4893289" cy="3006306"/>
          </a:xfrm>
        </p:grpSpPr>
        <p:sp>
          <p:nvSpPr>
            <p:cNvPr id="45" name="Rectangle 44"/>
            <p:cNvSpPr/>
            <p:nvPr/>
          </p:nvSpPr>
          <p:spPr>
            <a:xfrm>
              <a:off x="1037371" y="2192547"/>
              <a:ext cx="933766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Geometry</a:t>
              </a:r>
            </a:p>
            <a:p>
              <a:pPr algn="ctr"/>
              <a:r>
                <a:rPr lang="en-US" sz="1000" dirty="0" smtClean="0"/>
                <a:t>(MSTCGEOM)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9119" y="2632494"/>
              <a:ext cx="868614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Wave Drag</a:t>
              </a:r>
            </a:p>
            <a:p>
              <a:pPr algn="ctr"/>
              <a:r>
                <a:rPr lang="en-US" sz="1000" dirty="0" smtClean="0"/>
                <a:t>(AWAVE)</a:t>
              </a:r>
              <a:endParaRPr lang="en-US" sz="10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21051" y="3072442"/>
              <a:ext cx="935262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Aeroelasticity (ASTROS)</a:t>
              </a:r>
              <a:endParaRPr lang="en-US" sz="10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50766" y="4832230"/>
              <a:ext cx="879894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Performance (MSTCPERF)</a:t>
              </a:r>
              <a:endParaRPr lang="en-US" sz="10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77706" y="3512389"/>
              <a:ext cx="1054745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Viscous &amp; Profile Drag (FRICTION)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364302" y="3952336"/>
              <a:ext cx="1201395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Subsonic Induced Drag (TORNADO)</a:t>
              </a:r>
              <a:endParaRPr lang="en-US" sz="10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69346" y="4392283"/>
              <a:ext cx="1274719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Supersonic Induced Drag (WINGDES)</a:t>
              </a:r>
              <a:endParaRPr lang="en-US" sz="10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720124" y="1183688"/>
            <a:ext cx="6142008" cy="3886200"/>
            <a:chOff x="228600" y="1752600"/>
            <a:chExt cx="6142008" cy="3886200"/>
          </a:xfrm>
        </p:grpSpPr>
        <p:grpSp>
          <p:nvGrpSpPr>
            <p:cNvPr id="57" name="Group 56"/>
            <p:cNvGrpSpPr/>
            <p:nvPr/>
          </p:nvGrpSpPr>
          <p:grpSpPr>
            <a:xfrm>
              <a:off x="1971137" y="2330217"/>
              <a:ext cx="4117545" cy="2941960"/>
              <a:chOff x="1971137" y="2330217"/>
              <a:chExt cx="4117545" cy="2941960"/>
            </a:xfrm>
          </p:grpSpPr>
          <p:cxnSp>
            <p:nvCxnSpPr>
              <p:cNvPr id="61" name="Shape 29"/>
              <p:cNvCxnSpPr/>
              <p:nvPr/>
            </p:nvCxnSpPr>
            <p:spPr>
              <a:xfrm>
                <a:off x="5344065" y="4575595"/>
                <a:ext cx="146648" cy="256635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/>
              <p:cNvGrpSpPr/>
              <p:nvPr/>
            </p:nvGrpSpPr>
            <p:grpSpPr>
              <a:xfrm>
                <a:off x="1971137" y="2330217"/>
                <a:ext cx="4117545" cy="2941960"/>
                <a:chOff x="1971137" y="2330217"/>
                <a:chExt cx="4117545" cy="2941960"/>
              </a:xfrm>
            </p:grpSpPr>
            <p:cxnSp>
              <p:nvCxnSpPr>
                <p:cNvPr id="63" name="Shape 12"/>
                <p:cNvCxnSpPr/>
                <p:nvPr/>
              </p:nvCxnSpPr>
              <p:spPr>
                <a:xfrm>
                  <a:off x="1971137" y="2375859"/>
                  <a:ext cx="152289" cy="256635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hape 13"/>
                <p:cNvCxnSpPr/>
                <p:nvPr/>
              </p:nvCxnSpPr>
              <p:spPr>
                <a:xfrm>
                  <a:off x="1971137" y="2375859"/>
                  <a:ext cx="717545" cy="696583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hape 24"/>
                <p:cNvCxnSpPr/>
                <p:nvPr/>
              </p:nvCxnSpPr>
              <p:spPr>
                <a:xfrm>
                  <a:off x="1971137" y="2375859"/>
                  <a:ext cx="1333942" cy="1136530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hape 25"/>
                <p:cNvCxnSpPr/>
                <p:nvPr/>
              </p:nvCxnSpPr>
              <p:spPr>
                <a:xfrm>
                  <a:off x="1971137" y="2375859"/>
                  <a:ext cx="1993863" cy="1576477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7" name="Group 66"/>
                <p:cNvGrpSpPr/>
                <p:nvPr/>
              </p:nvGrpSpPr>
              <p:grpSpPr>
                <a:xfrm>
                  <a:off x="1971137" y="2330217"/>
                  <a:ext cx="4117545" cy="2941960"/>
                  <a:chOff x="1971137" y="2330217"/>
                  <a:chExt cx="4117545" cy="2941960"/>
                </a:xfrm>
              </p:grpSpPr>
              <p:cxnSp>
                <p:nvCxnSpPr>
                  <p:cNvPr id="68" name="Shape 17"/>
                  <p:cNvCxnSpPr>
                    <a:endCxn id="59" idx="0"/>
                  </p:cNvCxnSpPr>
                  <p:nvPr/>
                </p:nvCxnSpPr>
                <p:spPr>
                  <a:xfrm>
                    <a:off x="5930660" y="5015542"/>
                    <a:ext cx="109988" cy="256635"/>
                  </a:xfrm>
                  <a:prstGeom prst="bentConnector2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1971137" y="2330217"/>
                    <a:ext cx="4117545" cy="2941960"/>
                    <a:chOff x="1971137" y="2330217"/>
                    <a:chExt cx="4117545" cy="2941960"/>
                  </a:xfrm>
                </p:grpSpPr>
                <p:cxnSp>
                  <p:nvCxnSpPr>
                    <p:cNvPr id="70" name="Shape 7"/>
                    <p:cNvCxnSpPr/>
                    <p:nvPr/>
                  </p:nvCxnSpPr>
                  <p:spPr>
                    <a:xfrm>
                      <a:off x="1971137" y="2375859"/>
                      <a:ext cx="3519576" cy="2456371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hape 19"/>
                    <p:cNvCxnSpPr>
                      <a:endCxn id="59" idx="0"/>
                    </p:cNvCxnSpPr>
                    <p:nvPr/>
                  </p:nvCxnSpPr>
                  <p:spPr>
                    <a:xfrm>
                      <a:off x="3156313" y="3255754"/>
                      <a:ext cx="2884335" cy="2016423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hape 20"/>
                    <p:cNvCxnSpPr/>
                    <p:nvPr/>
                  </p:nvCxnSpPr>
                  <p:spPr>
                    <a:xfrm>
                      <a:off x="2557733" y="2815806"/>
                      <a:ext cx="2932980" cy="2016424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hape 26"/>
                    <p:cNvCxnSpPr/>
                    <p:nvPr/>
                  </p:nvCxnSpPr>
                  <p:spPr>
                    <a:xfrm>
                      <a:off x="1971137" y="2375859"/>
                      <a:ext cx="2735569" cy="2016424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hape 27"/>
                    <p:cNvCxnSpPr/>
                    <p:nvPr/>
                  </p:nvCxnSpPr>
                  <p:spPr>
                    <a:xfrm>
                      <a:off x="3832451" y="3695701"/>
                      <a:ext cx="1658262" cy="1136529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hape 28"/>
                    <p:cNvCxnSpPr/>
                    <p:nvPr/>
                  </p:nvCxnSpPr>
                  <p:spPr>
                    <a:xfrm>
                      <a:off x="4565697" y="4135648"/>
                      <a:ext cx="925016" cy="696582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Oval 75"/>
                    <p:cNvSpPr>
                      <a:spLocks noChangeAspect="1"/>
                    </p:cNvSpPr>
                    <p:nvPr/>
                  </p:nvSpPr>
                  <p:spPr>
                    <a:xfrm>
                      <a:off x="2071397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7" name="Oval 76"/>
                    <p:cNvSpPr>
                      <a:spLocks noChangeAspect="1"/>
                    </p:cNvSpPr>
                    <p:nvPr/>
                  </p:nvSpPr>
                  <p:spPr>
                    <a:xfrm>
                      <a:off x="2640036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8" name="Oval 77"/>
                    <p:cNvSpPr>
                      <a:spLocks noChangeAspect="1"/>
                    </p:cNvSpPr>
                    <p:nvPr/>
                  </p:nvSpPr>
                  <p:spPr>
                    <a:xfrm>
                      <a:off x="3244590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9" name="Oval 78"/>
                    <p:cNvSpPr>
                      <a:spLocks noChangeAspect="1"/>
                    </p:cNvSpPr>
                    <p:nvPr/>
                  </p:nvSpPr>
                  <p:spPr>
                    <a:xfrm>
                      <a:off x="3913490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0" name="Oval 79"/>
                    <p:cNvSpPr>
                      <a:spLocks noChangeAspect="1"/>
                    </p:cNvSpPr>
                    <p:nvPr/>
                  </p:nvSpPr>
                  <p:spPr>
                    <a:xfrm>
                      <a:off x="4646735" y="233168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1" name="Oval 80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2770165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2" name="Oval 81"/>
                    <p:cNvSpPr>
                      <a:spLocks noChangeAspect="1"/>
                    </p:cNvSpPr>
                    <p:nvPr/>
                  </p:nvSpPr>
                  <p:spPr>
                    <a:xfrm>
                      <a:off x="5986028" y="3201133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3" name="Oval 82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3641080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4" name="Oval 83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4081027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5" name="Oval 84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452097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6" name="Oval 85"/>
                    <p:cNvSpPr>
                      <a:spLocks noChangeAspect="1"/>
                    </p:cNvSpPr>
                    <p:nvPr/>
                  </p:nvSpPr>
                  <p:spPr>
                    <a:xfrm>
                      <a:off x="5986028" y="4969900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7" name="Oval 86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233168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8" name="Oval 87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3204426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</p:grpSp>
          </p:grpSp>
        </p:grpSp>
        <p:sp>
          <p:nvSpPr>
            <p:cNvPr id="58" name="Rounded Rectangle 57"/>
            <p:cNvSpPr/>
            <p:nvPr/>
          </p:nvSpPr>
          <p:spPr>
            <a:xfrm>
              <a:off x="228600" y="1752600"/>
              <a:ext cx="1155940" cy="36662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Area, Taper Ratio,</a:t>
              </a:r>
            </a:p>
            <a:p>
              <a:pPr algn="ctr"/>
              <a:r>
                <a:rPr lang="en-US" sz="1000" dirty="0" smtClean="0"/>
                <a:t>&amp; Aspect Ratio</a:t>
              </a: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710687" y="5272177"/>
              <a:ext cx="659921" cy="36662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Range &amp; Weight</a:t>
              </a:r>
            </a:p>
          </p:txBody>
        </p:sp>
        <p:cxnSp>
          <p:nvCxnSpPr>
            <p:cNvPr id="60" name="Shape 18"/>
            <p:cNvCxnSpPr>
              <a:stCxn id="58" idx="3"/>
            </p:cNvCxnSpPr>
            <p:nvPr/>
          </p:nvCxnSpPr>
          <p:spPr>
            <a:xfrm>
              <a:off x="1384540" y="1935912"/>
              <a:ext cx="119714" cy="256635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3527939" y="1627814"/>
            <a:ext cx="4893289" cy="3006306"/>
            <a:chOff x="1037371" y="2183669"/>
            <a:chExt cx="4893289" cy="3006306"/>
          </a:xfrm>
        </p:grpSpPr>
        <p:sp>
          <p:nvSpPr>
            <p:cNvPr id="90" name="Rectangle 89"/>
            <p:cNvSpPr/>
            <p:nvPr/>
          </p:nvSpPr>
          <p:spPr>
            <a:xfrm>
              <a:off x="1037371" y="2183669"/>
              <a:ext cx="933766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Geometry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(MSTCGEOM)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9119" y="2623616"/>
              <a:ext cx="868614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Wave Drag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(AWAVE)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221051" y="3063564"/>
              <a:ext cx="935262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Aeroelasticity (ASTROS)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050766" y="4823352"/>
              <a:ext cx="879894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Performance (MSTCPERF)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77706" y="3503511"/>
              <a:ext cx="1054745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Viscous &amp; Profile Drag (FRICTION)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364302" y="3943458"/>
              <a:ext cx="1201395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Subsonic Induced Drag (TORNADO)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069346" y="4383405"/>
              <a:ext cx="1274719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Supersonic Induced Drag (WINGDES)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33400" y="2590800"/>
            <a:ext cx="2575020" cy="3965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800" dirty="0" err="1"/>
              <a:t>AirVehicle</a:t>
            </a:r>
            <a:r>
              <a:rPr lang="en-US" sz="1800" dirty="0"/>
              <a:t> </a:t>
            </a:r>
            <a:r>
              <a:rPr lang="en-US" sz="1800" dirty="0" smtClean="0"/>
              <a:t>Provider</a:t>
            </a:r>
            <a:endParaRPr lang="en-US" sz="1800" dirty="0"/>
          </a:p>
        </p:txBody>
      </p:sp>
      <p:sp>
        <p:nvSpPr>
          <p:cNvPr id="98" name="TextBox 97"/>
          <p:cNvSpPr txBox="1"/>
          <p:nvPr/>
        </p:nvSpPr>
        <p:spPr>
          <a:xfrm>
            <a:off x="5942367" y="1158376"/>
            <a:ext cx="2697545" cy="4079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800" dirty="0"/>
              <a:t>Engineering ESAV </a:t>
            </a:r>
            <a:r>
              <a:rPr lang="en-US" sz="1800" dirty="0" smtClean="0"/>
              <a:t>Model</a:t>
            </a:r>
            <a:endParaRPr lang="en-US" sz="1800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838200" y="1219200"/>
            <a:ext cx="1881924" cy="276999"/>
            <a:chOff x="838200" y="1219200"/>
            <a:chExt cx="1881924" cy="276999"/>
          </a:xfrm>
        </p:grpSpPr>
        <p:sp>
          <p:nvSpPr>
            <p:cNvPr id="175" name="Rectangle 174"/>
            <p:cNvSpPr/>
            <p:nvPr/>
          </p:nvSpPr>
          <p:spPr>
            <a:xfrm>
              <a:off x="838200" y="1219200"/>
              <a:ext cx="1299651" cy="276999"/>
            </a:xfrm>
            <a:prstGeom prst="rect">
              <a:avLst/>
            </a:prstGeom>
            <a:solidFill>
              <a:srgbClr val="FFFFBD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independent </a:t>
              </a:r>
              <a:r>
                <a:rPr lang="en-US" sz="1200" dirty="0" err="1" smtClean="0"/>
                <a:t>vars</a:t>
              </a:r>
              <a:endParaRPr lang="en-US" sz="1200" dirty="0"/>
            </a:p>
          </p:txBody>
        </p:sp>
        <p:cxnSp>
          <p:nvCxnSpPr>
            <p:cNvPr id="177" name="Straight Arrow Connector 176"/>
            <p:cNvCxnSpPr>
              <a:stCxn id="175" idx="3"/>
              <a:endCxn id="58" idx="1"/>
            </p:cNvCxnSpPr>
            <p:nvPr/>
          </p:nvCxnSpPr>
          <p:spPr>
            <a:xfrm>
              <a:off x="2137851" y="1357700"/>
              <a:ext cx="582273" cy="930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>
            <a:off x="7086600" y="5069888"/>
            <a:ext cx="1445572" cy="769711"/>
            <a:chOff x="7086600" y="5069888"/>
            <a:chExt cx="1445572" cy="769711"/>
          </a:xfrm>
        </p:grpSpPr>
        <p:sp>
          <p:nvSpPr>
            <p:cNvPr id="181" name="Rectangle 180"/>
            <p:cNvSpPr/>
            <p:nvPr/>
          </p:nvSpPr>
          <p:spPr>
            <a:xfrm>
              <a:off x="7086600" y="5562600"/>
              <a:ext cx="1188274" cy="276999"/>
            </a:xfrm>
            <a:prstGeom prst="rect">
              <a:avLst/>
            </a:prstGeom>
            <a:solidFill>
              <a:srgbClr val="FFFFBD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dependent </a:t>
              </a:r>
              <a:r>
                <a:rPr lang="en-US" sz="1200" dirty="0" err="1" smtClean="0"/>
                <a:t>vars</a:t>
              </a:r>
              <a:endParaRPr lang="en-US" sz="1200" dirty="0"/>
            </a:p>
          </p:txBody>
        </p:sp>
        <p:cxnSp>
          <p:nvCxnSpPr>
            <p:cNvPr id="182" name="Straight Arrow Connector 181"/>
            <p:cNvCxnSpPr>
              <a:stCxn id="181" idx="3"/>
              <a:endCxn id="59" idx="2"/>
            </p:cNvCxnSpPr>
            <p:nvPr/>
          </p:nvCxnSpPr>
          <p:spPr>
            <a:xfrm flipV="1">
              <a:off x="8274874" y="5069888"/>
              <a:ext cx="257298" cy="63121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323241" y="2514600"/>
            <a:ext cx="5323640" cy="3773275"/>
            <a:chOff x="219972" y="2561182"/>
            <a:chExt cx="5323640" cy="3773275"/>
          </a:xfrm>
          <a:solidFill>
            <a:schemeClr val="bg1">
              <a:alpha val="60000"/>
            </a:schemeClr>
          </a:solidFill>
        </p:grpSpPr>
        <p:sp>
          <p:nvSpPr>
            <p:cNvPr id="115" name="Rectangle 114"/>
            <p:cNvSpPr/>
            <p:nvPr/>
          </p:nvSpPr>
          <p:spPr>
            <a:xfrm>
              <a:off x="219972" y="2561182"/>
              <a:ext cx="3834143" cy="2043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709469" y="4572000"/>
              <a:ext cx="3834143" cy="17624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2779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0"/>
    </mc:Choice>
    <mc:Fallback xmlns="">
      <p:transition xmlns:p14="http://schemas.microsoft.com/office/powerpoint/2010/main" spd="slow" advTm="648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SORCER ESAV Entities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25789" y="3224338"/>
            <a:ext cx="4893289" cy="3006306"/>
            <a:chOff x="1037371" y="2192547"/>
            <a:chExt cx="4893289" cy="3006306"/>
          </a:xfrm>
        </p:grpSpPr>
        <p:sp>
          <p:nvSpPr>
            <p:cNvPr id="45" name="Rectangle 44"/>
            <p:cNvSpPr/>
            <p:nvPr/>
          </p:nvSpPr>
          <p:spPr>
            <a:xfrm>
              <a:off x="1037371" y="2192547"/>
              <a:ext cx="933766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Geometry</a:t>
              </a:r>
            </a:p>
            <a:p>
              <a:pPr algn="ctr"/>
              <a:r>
                <a:rPr lang="en-US" sz="1000" dirty="0" smtClean="0"/>
                <a:t>(MSTCGEOM)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9119" y="2632494"/>
              <a:ext cx="868614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Wave Drag</a:t>
              </a:r>
            </a:p>
            <a:p>
              <a:pPr algn="ctr"/>
              <a:r>
                <a:rPr lang="en-US" sz="1000" dirty="0" smtClean="0"/>
                <a:t>(AWAVE)</a:t>
              </a:r>
              <a:endParaRPr lang="en-US" sz="10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21051" y="3072442"/>
              <a:ext cx="935262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Aeroelasticity (ASTROS)</a:t>
              </a:r>
              <a:endParaRPr lang="en-US" sz="10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50766" y="4832230"/>
              <a:ext cx="879894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Performance (MSTCPERF)</a:t>
              </a:r>
              <a:endParaRPr lang="en-US" sz="10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77706" y="3512389"/>
              <a:ext cx="1054745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Viscous &amp; Profile Drag (FRICTION)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364302" y="3952336"/>
              <a:ext cx="1201395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Subsonic Induced Drag (TORNADO)</a:t>
              </a:r>
              <a:endParaRPr lang="en-US" sz="10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69346" y="4392283"/>
              <a:ext cx="1274719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Supersonic Induced Drag (WINGDES)</a:t>
              </a:r>
              <a:endParaRPr lang="en-US" sz="10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720124" y="1183688"/>
            <a:ext cx="6142008" cy="3886200"/>
            <a:chOff x="228600" y="1752600"/>
            <a:chExt cx="6142008" cy="3886200"/>
          </a:xfrm>
        </p:grpSpPr>
        <p:grpSp>
          <p:nvGrpSpPr>
            <p:cNvPr id="57" name="Group 56"/>
            <p:cNvGrpSpPr/>
            <p:nvPr/>
          </p:nvGrpSpPr>
          <p:grpSpPr>
            <a:xfrm>
              <a:off x="1971137" y="2330217"/>
              <a:ext cx="4117545" cy="2941960"/>
              <a:chOff x="1971137" y="2330217"/>
              <a:chExt cx="4117545" cy="2941960"/>
            </a:xfrm>
          </p:grpSpPr>
          <p:cxnSp>
            <p:nvCxnSpPr>
              <p:cNvPr id="61" name="Shape 29"/>
              <p:cNvCxnSpPr/>
              <p:nvPr/>
            </p:nvCxnSpPr>
            <p:spPr>
              <a:xfrm>
                <a:off x="5344065" y="4575595"/>
                <a:ext cx="146648" cy="256635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/>
              <p:cNvGrpSpPr/>
              <p:nvPr/>
            </p:nvGrpSpPr>
            <p:grpSpPr>
              <a:xfrm>
                <a:off x="1971137" y="2330217"/>
                <a:ext cx="4117545" cy="2941960"/>
                <a:chOff x="1971137" y="2330217"/>
                <a:chExt cx="4117545" cy="2941960"/>
              </a:xfrm>
            </p:grpSpPr>
            <p:cxnSp>
              <p:nvCxnSpPr>
                <p:cNvPr id="63" name="Shape 12"/>
                <p:cNvCxnSpPr/>
                <p:nvPr/>
              </p:nvCxnSpPr>
              <p:spPr>
                <a:xfrm>
                  <a:off x="1971137" y="2375859"/>
                  <a:ext cx="152289" cy="256635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hape 13"/>
                <p:cNvCxnSpPr/>
                <p:nvPr/>
              </p:nvCxnSpPr>
              <p:spPr>
                <a:xfrm>
                  <a:off x="1971137" y="2375859"/>
                  <a:ext cx="717545" cy="696583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hape 24"/>
                <p:cNvCxnSpPr/>
                <p:nvPr/>
              </p:nvCxnSpPr>
              <p:spPr>
                <a:xfrm>
                  <a:off x="1971137" y="2375859"/>
                  <a:ext cx="1333942" cy="1136530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hape 25"/>
                <p:cNvCxnSpPr/>
                <p:nvPr/>
              </p:nvCxnSpPr>
              <p:spPr>
                <a:xfrm>
                  <a:off x="1971137" y="2375859"/>
                  <a:ext cx="1993863" cy="1576477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7" name="Group 66"/>
                <p:cNvGrpSpPr/>
                <p:nvPr/>
              </p:nvGrpSpPr>
              <p:grpSpPr>
                <a:xfrm>
                  <a:off x="1971137" y="2330217"/>
                  <a:ext cx="4117545" cy="2941960"/>
                  <a:chOff x="1971137" y="2330217"/>
                  <a:chExt cx="4117545" cy="2941960"/>
                </a:xfrm>
              </p:grpSpPr>
              <p:cxnSp>
                <p:nvCxnSpPr>
                  <p:cNvPr id="68" name="Shape 17"/>
                  <p:cNvCxnSpPr>
                    <a:endCxn id="59" idx="0"/>
                  </p:cNvCxnSpPr>
                  <p:nvPr/>
                </p:nvCxnSpPr>
                <p:spPr>
                  <a:xfrm>
                    <a:off x="5930660" y="5015542"/>
                    <a:ext cx="109988" cy="256635"/>
                  </a:xfrm>
                  <a:prstGeom prst="bentConnector2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1971137" y="2330217"/>
                    <a:ext cx="4117545" cy="2941960"/>
                    <a:chOff x="1971137" y="2330217"/>
                    <a:chExt cx="4117545" cy="2941960"/>
                  </a:xfrm>
                </p:grpSpPr>
                <p:cxnSp>
                  <p:nvCxnSpPr>
                    <p:cNvPr id="70" name="Shape 7"/>
                    <p:cNvCxnSpPr/>
                    <p:nvPr/>
                  </p:nvCxnSpPr>
                  <p:spPr>
                    <a:xfrm>
                      <a:off x="1971137" y="2375859"/>
                      <a:ext cx="3519576" cy="2456371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hape 19"/>
                    <p:cNvCxnSpPr>
                      <a:endCxn id="59" idx="0"/>
                    </p:cNvCxnSpPr>
                    <p:nvPr/>
                  </p:nvCxnSpPr>
                  <p:spPr>
                    <a:xfrm>
                      <a:off x="3156313" y="3255754"/>
                      <a:ext cx="2884335" cy="2016423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hape 20"/>
                    <p:cNvCxnSpPr/>
                    <p:nvPr/>
                  </p:nvCxnSpPr>
                  <p:spPr>
                    <a:xfrm>
                      <a:off x="2557733" y="2815806"/>
                      <a:ext cx="2932980" cy="2016424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hape 26"/>
                    <p:cNvCxnSpPr/>
                    <p:nvPr/>
                  </p:nvCxnSpPr>
                  <p:spPr>
                    <a:xfrm>
                      <a:off x="1971137" y="2375859"/>
                      <a:ext cx="2735569" cy="2016424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hape 27"/>
                    <p:cNvCxnSpPr/>
                    <p:nvPr/>
                  </p:nvCxnSpPr>
                  <p:spPr>
                    <a:xfrm>
                      <a:off x="3832451" y="3695701"/>
                      <a:ext cx="1658262" cy="1136529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hape 28"/>
                    <p:cNvCxnSpPr/>
                    <p:nvPr/>
                  </p:nvCxnSpPr>
                  <p:spPr>
                    <a:xfrm>
                      <a:off x="4565697" y="4135648"/>
                      <a:ext cx="925016" cy="696582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Oval 75"/>
                    <p:cNvSpPr>
                      <a:spLocks noChangeAspect="1"/>
                    </p:cNvSpPr>
                    <p:nvPr/>
                  </p:nvSpPr>
                  <p:spPr>
                    <a:xfrm>
                      <a:off x="2071397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7" name="Oval 76"/>
                    <p:cNvSpPr>
                      <a:spLocks noChangeAspect="1"/>
                    </p:cNvSpPr>
                    <p:nvPr/>
                  </p:nvSpPr>
                  <p:spPr>
                    <a:xfrm>
                      <a:off x="2640036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8" name="Oval 77"/>
                    <p:cNvSpPr>
                      <a:spLocks noChangeAspect="1"/>
                    </p:cNvSpPr>
                    <p:nvPr/>
                  </p:nvSpPr>
                  <p:spPr>
                    <a:xfrm>
                      <a:off x="3244590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9" name="Oval 78"/>
                    <p:cNvSpPr>
                      <a:spLocks noChangeAspect="1"/>
                    </p:cNvSpPr>
                    <p:nvPr/>
                  </p:nvSpPr>
                  <p:spPr>
                    <a:xfrm>
                      <a:off x="3913490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0" name="Oval 79"/>
                    <p:cNvSpPr>
                      <a:spLocks noChangeAspect="1"/>
                    </p:cNvSpPr>
                    <p:nvPr/>
                  </p:nvSpPr>
                  <p:spPr>
                    <a:xfrm>
                      <a:off x="4646735" y="233168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1" name="Oval 80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2770165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2" name="Oval 81"/>
                    <p:cNvSpPr>
                      <a:spLocks noChangeAspect="1"/>
                    </p:cNvSpPr>
                    <p:nvPr/>
                  </p:nvSpPr>
                  <p:spPr>
                    <a:xfrm>
                      <a:off x="5986028" y="3201133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3" name="Oval 82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3641080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4" name="Oval 83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4081027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5" name="Oval 84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452097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6" name="Oval 85"/>
                    <p:cNvSpPr>
                      <a:spLocks noChangeAspect="1"/>
                    </p:cNvSpPr>
                    <p:nvPr/>
                  </p:nvSpPr>
                  <p:spPr>
                    <a:xfrm>
                      <a:off x="5986028" y="4969900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7" name="Oval 86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233168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8" name="Oval 87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3204426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</p:grpSp>
          </p:grpSp>
        </p:grpSp>
        <p:sp>
          <p:nvSpPr>
            <p:cNvPr id="58" name="Rounded Rectangle 57"/>
            <p:cNvSpPr/>
            <p:nvPr/>
          </p:nvSpPr>
          <p:spPr>
            <a:xfrm>
              <a:off x="228600" y="1752600"/>
              <a:ext cx="1155940" cy="36662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Area, Taper Ratio,</a:t>
              </a:r>
            </a:p>
            <a:p>
              <a:pPr algn="ctr"/>
              <a:r>
                <a:rPr lang="en-US" sz="1000" dirty="0" smtClean="0"/>
                <a:t>&amp; Aspect Ratio</a:t>
              </a: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710687" y="5272177"/>
              <a:ext cx="659921" cy="36662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Range &amp; Weight</a:t>
              </a:r>
            </a:p>
          </p:txBody>
        </p:sp>
        <p:cxnSp>
          <p:nvCxnSpPr>
            <p:cNvPr id="60" name="Shape 18"/>
            <p:cNvCxnSpPr>
              <a:stCxn id="58" idx="3"/>
            </p:cNvCxnSpPr>
            <p:nvPr/>
          </p:nvCxnSpPr>
          <p:spPr>
            <a:xfrm>
              <a:off x="1384540" y="1935912"/>
              <a:ext cx="119714" cy="256635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3527939" y="1627814"/>
            <a:ext cx="4893289" cy="3006306"/>
            <a:chOff x="1037371" y="2183669"/>
            <a:chExt cx="4893289" cy="3006306"/>
          </a:xfrm>
        </p:grpSpPr>
        <p:sp>
          <p:nvSpPr>
            <p:cNvPr id="90" name="Rectangle 89"/>
            <p:cNvSpPr/>
            <p:nvPr/>
          </p:nvSpPr>
          <p:spPr>
            <a:xfrm>
              <a:off x="1037371" y="2183669"/>
              <a:ext cx="933766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Geometry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(MSTCGEOM)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9119" y="2623616"/>
              <a:ext cx="868614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Wave Drag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(AWAVE)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221051" y="3063564"/>
              <a:ext cx="935262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Aeroelasticity (ASTROS)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050766" y="4823352"/>
              <a:ext cx="879894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Performance (MSTCPERF)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77706" y="3503511"/>
              <a:ext cx="1054745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Viscous &amp; Profile Drag (FRICTION)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364302" y="3943458"/>
              <a:ext cx="1201395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Subsonic Induced Drag (TORNADO)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069346" y="4383405"/>
              <a:ext cx="1274719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Supersonic Induced Drag (WINGDES)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33400" y="2590800"/>
            <a:ext cx="2575020" cy="3965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800" dirty="0" err="1"/>
              <a:t>AirVehicle</a:t>
            </a:r>
            <a:r>
              <a:rPr lang="en-US" sz="1800" dirty="0"/>
              <a:t> </a:t>
            </a:r>
            <a:r>
              <a:rPr lang="en-US" sz="1800" dirty="0" smtClean="0"/>
              <a:t>Provider</a:t>
            </a:r>
            <a:endParaRPr lang="en-US" sz="1800" dirty="0"/>
          </a:p>
        </p:txBody>
      </p:sp>
      <p:sp>
        <p:nvSpPr>
          <p:cNvPr id="98" name="TextBox 97"/>
          <p:cNvSpPr txBox="1"/>
          <p:nvPr/>
        </p:nvSpPr>
        <p:spPr>
          <a:xfrm>
            <a:off x="5942367" y="1158376"/>
            <a:ext cx="2697545" cy="4079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800" dirty="0"/>
              <a:t>Engineering ESAV </a:t>
            </a:r>
            <a:r>
              <a:rPr lang="en-US" sz="1800" dirty="0" smtClean="0"/>
              <a:t>Model</a:t>
            </a:r>
            <a:endParaRPr lang="en-US" sz="1800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553003" y="3590961"/>
            <a:ext cx="3986181" cy="2456372"/>
            <a:chOff x="553003" y="3590961"/>
            <a:chExt cx="3986181" cy="2456372"/>
          </a:xfrm>
        </p:grpSpPr>
        <p:cxnSp>
          <p:nvCxnSpPr>
            <p:cNvPr id="110" name="Straight Arrow Connector 109"/>
            <p:cNvCxnSpPr>
              <a:stCxn id="111" idx="0"/>
              <a:endCxn id="45" idx="2"/>
            </p:cNvCxnSpPr>
            <p:nvPr/>
          </p:nvCxnSpPr>
          <p:spPr>
            <a:xfrm flipH="1" flipV="1">
              <a:off x="992672" y="3590961"/>
              <a:ext cx="224969" cy="2140054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553003" y="5731015"/>
              <a:ext cx="1329275" cy="276999"/>
            </a:xfrm>
            <a:prstGeom prst="rect">
              <a:avLst/>
            </a:prstGeom>
            <a:solidFill>
              <a:srgbClr val="FFFFBD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dirty="0"/>
                <a:t>service operations</a:t>
              </a:r>
            </a:p>
          </p:txBody>
        </p:sp>
        <p:cxnSp>
          <p:nvCxnSpPr>
            <p:cNvPr id="112" name="Straight Arrow Connector 111"/>
            <p:cNvCxnSpPr>
              <a:stCxn id="111" idx="0"/>
              <a:endCxn id="46" idx="2"/>
            </p:cNvCxnSpPr>
            <p:nvPr/>
          </p:nvCxnSpPr>
          <p:spPr>
            <a:xfrm flipV="1">
              <a:off x="1217641" y="4030908"/>
              <a:ext cx="394203" cy="170010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11" idx="0"/>
              <a:endCxn id="47" idx="2"/>
            </p:cNvCxnSpPr>
            <p:nvPr/>
          </p:nvCxnSpPr>
          <p:spPr>
            <a:xfrm flipV="1">
              <a:off x="1217641" y="4470856"/>
              <a:ext cx="959459" cy="126015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11" idx="0"/>
              <a:endCxn id="49" idx="1"/>
            </p:cNvCxnSpPr>
            <p:nvPr/>
          </p:nvCxnSpPr>
          <p:spPr>
            <a:xfrm flipV="1">
              <a:off x="1217641" y="4727492"/>
              <a:ext cx="1048483" cy="100352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11" idx="0"/>
              <a:endCxn id="50" idx="1"/>
            </p:cNvCxnSpPr>
            <p:nvPr/>
          </p:nvCxnSpPr>
          <p:spPr>
            <a:xfrm flipV="1">
              <a:off x="1217641" y="5167439"/>
              <a:ext cx="1635079" cy="563576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11" idx="0"/>
              <a:endCxn id="51" idx="1"/>
            </p:cNvCxnSpPr>
            <p:nvPr/>
          </p:nvCxnSpPr>
          <p:spPr>
            <a:xfrm flipV="1">
              <a:off x="1217641" y="5607386"/>
              <a:ext cx="2340123" cy="12362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11" idx="0"/>
              <a:endCxn id="48" idx="1"/>
            </p:cNvCxnSpPr>
            <p:nvPr/>
          </p:nvCxnSpPr>
          <p:spPr>
            <a:xfrm>
              <a:off x="1217641" y="5731015"/>
              <a:ext cx="3321543" cy="31631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2644731" y="990600"/>
            <a:ext cx="6499269" cy="4176838"/>
            <a:chOff x="95263" y="2871058"/>
            <a:chExt cx="5448351" cy="3463399"/>
          </a:xfrm>
          <a:solidFill>
            <a:schemeClr val="bg1">
              <a:alpha val="40000"/>
            </a:schemeClr>
          </a:solidFill>
        </p:grpSpPr>
        <p:sp>
          <p:nvSpPr>
            <p:cNvPr id="124" name="Rectangle 123"/>
            <p:cNvSpPr/>
            <p:nvPr/>
          </p:nvSpPr>
          <p:spPr>
            <a:xfrm>
              <a:off x="95263" y="2871058"/>
              <a:ext cx="1587807" cy="12545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710897" y="2871058"/>
              <a:ext cx="3832717" cy="346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/>
          <p:cNvSpPr/>
          <p:nvPr/>
        </p:nvSpPr>
        <p:spPr>
          <a:xfrm>
            <a:off x="228601" y="6400800"/>
            <a:ext cx="8686800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i="1" dirty="0" smtClean="0"/>
              <a:t>Several </a:t>
            </a:r>
            <a:r>
              <a:rPr lang="en-US" sz="1600" b="1" i="1" dirty="0" err="1" smtClean="0"/>
              <a:t>AirVehicle</a:t>
            </a:r>
            <a:r>
              <a:rPr lang="en-US" sz="1600" b="1" i="1" dirty="0" smtClean="0"/>
              <a:t> Providers are published on different computers to do parallel Space Computing...</a:t>
            </a:r>
            <a:endParaRPr lang="en-US" sz="1600" b="1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764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67"/>
    </mc:Choice>
    <mc:Fallback xmlns="">
      <p:transition xmlns:p14="http://schemas.microsoft.com/office/powerpoint/2010/main" spd="slow" advTm="2136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  <p:bldP spid="9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/>
          <a:lstStyle/>
          <a:p>
            <a:r>
              <a:rPr lang="en-US" dirty="0"/>
              <a:t>SORCER Space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1"/>
            <a:ext cx="8229600" cy="42020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Parallel grid computing via </a:t>
            </a:r>
            <a:r>
              <a:rPr lang="en-US" dirty="0" err="1" smtClean="0"/>
              <a:t>JavaSpaces</a:t>
            </a:r>
            <a:r>
              <a:rPr lang="en-US" dirty="0" smtClean="0"/>
              <a:t> technology</a:t>
            </a:r>
          </a:p>
          <a:p>
            <a:pPr lvl="1"/>
            <a:r>
              <a:rPr lang="en-US" dirty="0"/>
              <a:t>Space is published as </a:t>
            </a:r>
            <a:r>
              <a:rPr lang="en-US" dirty="0" smtClean="0"/>
              <a:t>a provider</a:t>
            </a:r>
            <a:endParaRPr lang="en-US" dirty="0"/>
          </a:p>
          <a:p>
            <a:pPr lvl="1"/>
            <a:r>
              <a:rPr lang="en-US" dirty="0" smtClean="0"/>
              <a:t>Space is repository for tasks</a:t>
            </a:r>
          </a:p>
          <a:p>
            <a:pPr lvl="1"/>
            <a:r>
              <a:rPr lang="en-US" dirty="0" smtClean="0"/>
              <a:t>Providers watch space for tasks with their service type </a:t>
            </a:r>
          </a:p>
          <a:p>
            <a:pPr lvl="1"/>
            <a:r>
              <a:rPr lang="en-US" dirty="0" smtClean="0"/>
              <a:t>Tasks are dropped into space by clients</a:t>
            </a:r>
          </a:p>
          <a:p>
            <a:pPr lvl="1"/>
            <a:r>
              <a:rPr lang="en-US" dirty="0" smtClean="0"/>
              <a:t>Providers pick-up, process, and return completed tasks to space</a:t>
            </a:r>
          </a:p>
          <a:p>
            <a:pPr lvl="1"/>
            <a:r>
              <a:rPr lang="en-US" dirty="0" smtClean="0"/>
              <a:t>Clients retrieve completed tasks</a:t>
            </a:r>
          </a:p>
        </p:txBody>
      </p:sp>
      <p:sp>
        <p:nvSpPr>
          <p:cNvPr id="4" name="Rectangle 3"/>
          <p:cNvSpPr/>
          <p:nvPr/>
        </p:nvSpPr>
        <p:spPr>
          <a:xfrm>
            <a:off x="576263" y="5847672"/>
            <a:ext cx="799147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/>
              <a:t>SORCER Space computing is a reliable, </a:t>
            </a:r>
            <a:r>
              <a:rPr lang="en-US" b="1" i="1" dirty="0"/>
              <a:t>dynamically scalable, self-load balancing, distributed computing </a:t>
            </a:r>
            <a:r>
              <a:rPr lang="en-US" b="1" i="1" dirty="0" smtClean="0"/>
              <a:t>system.</a:t>
            </a:r>
            <a:endParaRPr lang="en-US" b="1" i="1" dirty="0"/>
          </a:p>
        </p:txBody>
      </p:sp>
    </p:spTree>
  </p:cSld>
  <p:clrMapOvr>
    <a:masterClrMapping/>
  </p:clrMapOvr>
  <p:transition xmlns:p14="http://schemas.microsoft.com/office/powerpoint/2010/main" advTm="186512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/>
          <p:cNvGrpSpPr/>
          <p:nvPr/>
        </p:nvGrpSpPr>
        <p:grpSpPr>
          <a:xfrm>
            <a:off x="2125183" y="508823"/>
            <a:ext cx="4903583" cy="6196777"/>
            <a:chOff x="2125183" y="508823"/>
            <a:chExt cx="4903583" cy="6196777"/>
          </a:xfrm>
        </p:grpSpPr>
        <p:sp>
          <p:nvSpPr>
            <p:cNvPr id="5" name="Rounded Rectangle 4"/>
            <p:cNvSpPr/>
            <p:nvPr/>
          </p:nvSpPr>
          <p:spPr>
            <a:xfrm>
              <a:off x="2125183" y="508823"/>
              <a:ext cx="4903583" cy="5708649"/>
            </a:xfrm>
            <a:prstGeom prst="roundRect">
              <a:avLst>
                <a:gd name="adj" fmla="val 318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139202" y="6395209"/>
              <a:ext cx="876422" cy="31039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</a:rPr>
                <a:t>network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79" name="Straight Connector 78"/>
            <p:cNvCxnSpPr>
              <a:stCxn id="5" idx="2"/>
            </p:cNvCxnSpPr>
            <p:nvPr/>
          </p:nvCxnSpPr>
          <p:spPr>
            <a:xfrm>
              <a:off x="4576975" y="6217472"/>
              <a:ext cx="439" cy="177737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2022374" y="1546353"/>
            <a:ext cx="1707066" cy="1547400"/>
            <a:chOff x="2022374" y="1546353"/>
            <a:chExt cx="1707066" cy="1547400"/>
          </a:xfrm>
        </p:grpSpPr>
        <p:sp>
          <p:nvSpPr>
            <p:cNvPr id="35" name="Rounded Rectangle 34"/>
            <p:cNvSpPr/>
            <p:nvPr/>
          </p:nvSpPr>
          <p:spPr>
            <a:xfrm>
              <a:off x="2296851" y="1546353"/>
              <a:ext cx="1432589" cy="15474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err="1" smtClean="0"/>
                <a:t>JavaSpace</a:t>
              </a:r>
              <a:endParaRPr lang="en-US" sz="1200" dirty="0"/>
            </a:p>
          </p:txBody>
        </p:sp>
        <p:cxnSp>
          <p:nvCxnSpPr>
            <p:cNvPr id="61" name="Straight Connector 60"/>
            <p:cNvCxnSpPr>
              <a:stCxn id="73" idx="3"/>
              <a:endCxn id="35" idx="1"/>
            </p:cNvCxnSpPr>
            <p:nvPr/>
          </p:nvCxnSpPr>
          <p:spPr>
            <a:xfrm flipV="1">
              <a:off x="2022374" y="2320054"/>
              <a:ext cx="274477" cy="4045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19"/>
          <p:cNvGrpSpPr/>
          <p:nvPr/>
        </p:nvGrpSpPr>
        <p:grpSpPr>
          <a:xfrm>
            <a:off x="7290122" y="4631762"/>
            <a:ext cx="477496" cy="477449"/>
            <a:chOff x="7430247" y="3240862"/>
            <a:chExt cx="426127" cy="426085"/>
          </a:xfrm>
        </p:grpSpPr>
        <p:sp>
          <p:nvSpPr>
            <p:cNvPr id="150" name="Oval 24"/>
            <p:cNvSpPr/>
            <p:nvPr/>
          </p:nvSpPr>
          <p:spPr>
            <a:xfrm>
              <a:off x="7483148" y="3303064"/>
              <a:ext cx="373226" cy="3638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1" name="Oval 25"/>
            <p:cNvSpPr/>
            <p:nvPr/>
          </p:nvSpPr>
          <p:spPr>
            <a:xfrm>
              <a:off x="7430247" y="3240862"/>
              <a:ext cx="373226" cy="3638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5324977" y="671734"/>
            <a:ext cx="1871059" cy="4038619"/>
            <a:chOff x="5324977" y="671734"/>
            <a:chExt cx="1871059" cy="4038619"/>
          </a:xfrm>
        </p:grpSpPr>
        <p:cxnSp>
          <p:nvCxnSpPr>
            <p:cNvPr id="8" name="Straight Connector 7"/>
            <p:cNvCxnSpPr>
              <a:endCxn id="6" idx="1"/>
            </p:cNvCxnSpPr>
            <p:nvPr/>
          </p:nvCxnSpPr>
          <p:spPr>
            <a:xfrm flipV="1">
              <a:off x="6861920" y="1316898"/>
              <a:ext cx="334116" cy="3619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94"/>
            <p:cNvGrpSpPr/>
            <p:nvPr/>
          </p:nvGrpSpPr>
          <p:grpSpPr>
            <a:xfrm>
              <a:off x="5324977" y="671734"/>
              <a:ext cx="1536944" cy="1297568"/>
              <a:chOff x="4724400" y="1752600"/>
              <a:chExt cx="1371600" cy="1157976"/>
            </a:xfrm>
          </p:grpSpPr>
          <p:sp>
            <p:nvSpPr>
              <p:cNvPr id="152" name="Rounded Rectangle 95"/>
              <p:cNvSpPr/>
              <p:nvPr/>
            </p:nvSpPr>
            <p:spPr>
              <a:xfrm>
                <a:off x="4724400" y="1752600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grpSp>
            <p:nvGrpSpPr>
              <p:cNvPr id="153" name="Group 96"/>
              <p:cNvGrpSpPr/>
              <p:nvPr/>
            </p:nvGrpSpPr>
            <p:grpSpPr>
              <a:xfrm>
                <a:off x="4862497" y="2286000"/>
                <a:ext cx="1095406" cy="604126"/>
                <a:chOff x="7336625" y="5422380"/>
                <a:chExt cx="1095406" cy="604126"/>
              </a:xfrm>
            </p:grpSpPr>
            <p:sp>
              <p:nvSpPr>
                <p:cNvPr id="154" name="Freeform 97"/>
                <p:cNvSpPr/>
                <p:nvPr/>
              </p:nvSpPr>
              <p:spPr>
                <a:xfrm>
                  <a:off x="7593378" y="5422380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55" name="Freeform 17"/>
                <p:cNvSpPr/>
                <p:nvPr/>
              </p:nvSpPr>
              <p:spPr>
                <a:xfrm>
                  <a:off x="7807472" y="5422380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56" name="Freeform 18"/>
                <p:cNvSpPr/>
                <p:nvPr/>
              </p:nvSpPr>
              <p:spPr>
                <a:xfrm>
                  <a:off x="8019435" y="5437016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57" name="TextBox 19"/>
                <p:cNvSpPr txBox="1"/>
                <p:nvPr/>
              </p:nvSpPr>
              <p:spPr>
                <a:xfrm>
                  <a:off x="7336625" y="5793040"/>
                  <a:ext cx="1095406" cy="233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chemeClr val="tx2"/>
                      </a:solidFill>
                    </a:rPr>
                    <a:t>worker threads</a:t>
                  </a:r>
                  <a:endParaRPr lang="en-US" sz="1100" dirty="0">
                    <a:solidFill>
                      <a:schemeClr val="tx2"/>
                    </a:solidFill>
                  </a:endParaRPr>
                </a:p>
              </p:txBody>
            </p:sp>
          </p:grpSp>
        </p:grpSp>
        <p:cxnSp>
          <p:nvCxnSpPr>
            <p:cNvPr id="24" name="Straight Connector 23"/>
            <p:cNvCxnSpPr>
              <a:stCxn id="145" idx="3"/>
              <a:endCxn id="26" idx="1"/>
            </p:cNvCxnSpPr>
            <p:nvPr/>
          </p:nvCxnSpPr>
          <p:spPr>
            <a:xfrm flipV="1">
              <a:off x="6861920" y="3943135"/>
              <a:ext cx="212649" cy="118434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25"/>
            <p:cNvGrpSpPr/>
            <p:nvPr/>
          </p:nvGrpSpPr>
          <p:grpSpPr>
            <a:xfrm>
              <a:off x="5324977" y="3412785"/>
              <a:ext cx="1536944" cy="1297568"/>
              <a:chOff x="4824327" y="1705147"/>
              <a:chExt cx="1371600" cy="1157976"/>
            </a:xfrm>
          </p:grpSpPr>
          <p:sp>
            <p:nvSpPr>
              <p:cNvPr id="145" name="Rounded Rectangle 144"/>
              <p:cNvSpPr/>
              <p:nvPr/>
            </p:nvSpPr>
            <p:spPr>
              <a:xfrm>
                <a:off x="4824327" y="1705147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sp>
            <p:nvSpPr>
              <p:cNvPr id="146" name="Freeform 145"/>
              <p:cNvSpPr/>
              <p:nvPr/>
            </p:nvSpPr>
            <p:spPr>
              <a:xfrm>
                <a:off x="5433271" y="2238547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4962424" y="2609207"/>
                <a:ext cx="1095406" cy="23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2"/>
                    </a:solidFill>
                  </a:rPr>
                  <a:t>worker thread</a:t>
                </a:r>
                <a:endParaRPr lang="en-US" sz="11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8" name="Group 363"/>
            <p:cNvGrpSpPr/>
            <p:nvPr/>
          </p:nvGrpSpPr>
          <p:grpSpPr>
            <a:xfrm>
              <a:off x="5324977" y="2042260"/>
              <a:ext cx="1536944" cy="1297568"/>
              <a:chOff x="4823926" y="1697377"/>
              <a:chExt cx="1371600" cy="1157976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4823926" y="1697377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sp>
            <p:nvSpPr>
              <p:cNvPr id="139" name="Freeform 138"/>
              <p:cNvSpPr/>
              <p:nvPr/>
            </p:nvSpPr>
            <p:spPr>
              <a:xfrm>
                <a:off x="5263098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0" name="Freeform 139"/>
              <p:cNvSpPr/>
              <p:nvPr/>
            </p:nvSpPr>
            <p:spPr>
              <a:xfrm>
                <a:off x="5637880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4962023" y="2601437"/>
                <a:ext cx="1095406" cy="23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2"/>
                    </a:solidFill>
                  </a:rPr>
                  <a:t>worker threads</a:t>
                </a:r>
                <a:endParaRPr lang="en-US" sz="1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2" name="Freeform 141"/>
              <p:cNvSpPr/>
              <p:nvPr/>
            </p:nvSpPr>
            <p:spPr>
              <a:xfrm>
                <a:off x="5450489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3" name="Freeform 142"/>
              <p:cNvSpPr/>
              <p:nvPr/>
            </p:nvSpPr>
            <p:spPr>
              <a:xfrm>
                <a:off x="5075706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4" name="Freeform 143"/>
              <p:cNvSpPr/>
              <p:nvPr/>
            </p:nvSpPr>
            <p:spPr>
              <a:xfrm>
                <a:off x="5825272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29" name="Straight Connector 28"/>
            <p:cNvCxnSpPr>
              <a:stCxn id="138" idx="3"/>
              <a:endCxn id="27" idx="1"/>
            </p:cNvCxnSpPr>
            <p:nvPr/>
          </p:nvCxnSpPr>
          <p:spPr>
            <a:xfrm>
              <a:off x="6861920" y="2691043"/>
              <a:ext cx="313207" cy="3113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4810130" y="178229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4810130" y="2044568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6" name="Oval 35"/>
          <p:cNvSpPr/>
          <p:nvPr/>
        </p:nvSpPr>
        <p:spPr>
          <a:xfrm>
            <a:off x="3439829" y="1844902"/>
            <a:ext cx="303767" cy="2719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158" name="Group 157"/>
          <p:cNvGrpSpPr/>
          <p:nvPr/>
        </p:nvGrpSpPr>
        <p:grpSpPr>
          <a:xfrm>
            <a:off x="1524000" y="838166"/>
            <a:ext cx="6403908" cy="5304363"/>
            <a:chOff x="1524000" y="838166"/>
            <a:chExt cx="6403908" cy="5304363"/>
          </a:xfrm>
        </p:grpSpPr>
        <p:pic>
          <p:nvPicPr>
            <p:cNvPr id="6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/>
            <a:stretch>
              <a:fillRect/>
            </a:stretch>
          </p:blipFill>
          <p:spPr bwMode="auto">
            <a:xfrm>
              <a:off x="7196037" y="838166"/>
              <a:ext cx="596178" cy="9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56"/>
            <a:stretch>
              <a:fillRect/>
            </a:stretch>
          </p:blipFill>
          <p:spPr bwMode="auto">
            <a:xfrm>
              <a:off x="7129586" y="5266031"/>
              <a:ext cx="714907" cy="87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https://encrypted-tbn1.google.com/images?q=tbn:ANd9GcRHV9vfytlrapL0FREHf7gATHncvyBMq-lpEaAig6cSva7lJxBVaQ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74569" y="3648714"/>
              <a:ext cx="762207" cy="588841"/>
            </a:xfrm>
            <a:prstGeom prst="rect">
              <a:avLst/>
            </a:prstGeom>
            <a:noFill/>
          </p:spPr>
        </p:pic>
        <p:pic>
          <p:nvPicPr>
            <p:cNvPr id="27" name="Picture 6" descr="https://encrypted-tbn2.google.com/images?q=tbn:ANd9GcT8oUDde0xNtRSvHbQhOQ5uwILvO8p1m1eyMwZube1BW0eHJL--ww"/>
            <p:cNvPicPr>
              <a:picLocks noChangeAspect="1" noChangeArrowheads="1"/>
            </p:cNvPicPr>
            <p:nvPr/>
          </p:nvPicPr>
          <p:blipFill>
            <a:blip r:embed="rId5" cstate="print"/>
            <a:srcRect l="16603"/>
            <a:stretch>
              <a:fillRect/>
            </a:stretch>
          </p:blipFill>
          <p:spPr bwMode="auto">
            <a:xfrm>
              <a:off x="7175127" y="2197074"/>
              <a:ext cx="752781" cy="1050197"/>
            </a:xfrm>
            <a:prstGeom prst="rect">
              <a:avLst/>
            </a:prstGeom>
            <a:noFill/>
          </p:spPr>
        </p:pic>
        <p:pic>
          <p:nvPicPr>
            <p:cNvPr id="73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 r="13681"/>
            <a:stretch>
              <a:fillRect/>
            </a:stretch>
          </p:blipFill>
          <p:spPr bwMode="auto">
            <a:xfrm>
              <a:off x="1524000" y="1845366"/>
              <a:ext cx="498374" cy="9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 r="13681"/>
            <a:stretch>
              <a:fillRect/>
            </a:stretch>
          </p:blipFill>
          <p:spPr bwMode="auto">
            <a:xfrm>
              <a:off x="1524000" y="4441792"/>
              <a:ext cx="498374" cy="9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Group 162"/>
          <p:cNvGrpSpPr/>
          <p:nvPr/>
        </p:nvGrpSpPr>
        <p:grpSpPr>
          <a:xfrm>
            <a:off x="7128075" y="4638999"/>
            <a:ext cx="726655" cy="627032"/>
            <a:chOff x="7128075" y="4638999"/>
            <a:chExt cx="726655" cy="627032"/>
          </a:xfrm>
        </p:grpSpPr>
        <p:sp>
          <p:nvSpPr>
            <p:cNvPr id="19" name="Rounded Rectangle 18"/>
            <p:cNvSpPr/>
            <p:nvPr/>
          </p:nvSpPr>
          <p:spPr>
            <a:xfrm>
              <a:off x="7128075" y="4638999"/>
              <a:ext cx="726655" cy="4269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Matlab Client</a:t>
              </a:r>
              <a:endParaRPr lang="en-US" sz="1200" dirty="0"/>
            </a:p>
          </p:txBody>
        </p:sp>
        <p:cxnSp>
          <p:nvCxnSpPr>
            <p:cNvPr id="80" name="Straight Connector 79"/>
            <p:cNvCxnSpPr>
              <a:stCxn id="19" idx="2"/>
              <a:endCxn id="11" idx="0"/>
            </p:cNvCxnSpPr>
            <p:nvPr/>
          </p:nvCxnSpPr>
          <p:spPr>
            <a:xfrm flipH="1">
              <a:off x="7487040" y="5065928"/>
              <a:ext cx="4363" cy="200103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2022374" y="3924603"/>
            <a:ext cx="2078878" cy="1993228"/>
            <a:chOff x="2022374" y="3924603"/>
            <a:chExt cx="2078878" cy="1993228"/>
          </a:xfrm>
        </p:grpSpPr>
        <p:grpSp>
          <p:nvGrpSpPr>
            <p:cNvPr id="20" name="Group 136"/>
            <p:cNvGrpSpPr/>
            <p:nvPr/>
          </p:nvGrpSpPr>
          <p:grpSpPr>
            <a:xfrm>
              <a:off x="2965100" y="5684308"/>
              <a:ext cx="456552" cy="233523"/>
              <a:chOff x="2186474" y="4917284"/>
              <a:chExt cx="407436" cy="208401"/>
            </a:xfrm>
          </p:grpSpPr>
          <p:sp>
            <p:nvSpPr>
              <p:cNvPr id="148" name="Oval 60"/>
              <p:cNvSpPr/>
              <p:nvPr/>
            </p:nvSpPr>
            <p:spPr>
              <a:xfrm>
                <a:off x="2351315" y="4917284"/>
                <a:ext cx="242595" cy="20529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2186474" y="4920395"/>
                <a:ext cx="242595" cy="20529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>
              <a:off x="2022374" y="3924603"/>
              <a:ext cx="2078878" cy="1979195"/>
              <a:chOff x="2022374" y="3924603"/>
              <a:chExt cx="2078878" cy="1979195"/>
            </a:xfrm>
          </p:grpSpPr>
          <p:cxnSp>
            <p:nvCxnSpPr>
              <p:cNvPr id="10" name="Straight Connector 9"/>
              <p:cNvCxnSpPr>
                <a:stCxn id="74" idx="3"/>
                <a:endCxn id="21" idx="1"/>
              </p:cNvCxnSpPr>
              <p:nvPr/>
            </p:nvCxnSpPr>
            <p:spPr>
              <a:xfrm flipV="1">
                <a:off x="2022374" y="4914201"/>
                <a:ext cx="271824" cy="6324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/>
              <p:cNvSpPr/>
              <p:nvPr/>
            </p:nvSpPr>
            <p:spPr>
              <a:xfrm>
                <a:off x="2294198" y="3924603"/>
                <a:ext cx="1807054" cy="197919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ESAV Model Provider</a:t>
                </a:r>
                <a:endParaRPr lang="en-US" sz="1200" dirty="0"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>
              <a:off x="2403991" y="5123128"/>
              <a:ext cx="1536944" cy="0"/>
            </a:xfrm>
            <a:prstGeom prst="line">
              <a:avLst/>
            </a:prstGeom>
            <a:ln w="50800" cap="rnd" cmpd="dbl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184"/>
            <p:cNvGrpSpPr/>
            <p:nvPr/>
          </p:nvGrpSpPr>
          <p:grpSpPr>
            <a:xfrm>
              <a:off x="2428393" y="4398191"/>
              <a:ext cx="1505573" cy="616913"/>
              <a:chOff x="307913" y="5551677"/>
              <a:chExt cx="1343604" cy="550546"/>
            </a:xfrm>
          </p:grpSpPr>
          <p:sp>
            <p:nvSpPr>
              <p:cNvPr id="127" name="TextBox 105"/>
              <p:cNvSpPr txBox="1"/>
              <p:nvPr/>
            </p:nvSpPr>
            <p:spPr>
              <a:xfrm>
                <a:off x="802886" y="5551677"/>
                <a:ext cx="386536" cy="466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…</a:t>
                </a:r>
                <a:endParaRPr lang="en-US" sz="2800" dirty="0"/>
              </a:p>
            </p:txBody>
          </p:sp>
          <p:grpSp>
            <p:nvGrpSpPr>
              <p:cNvPr id="128" name="Group 148"/>
              <p:cNvGrpSpPr/>
              <p:nvPr/>
            </p:nvGrpSpPr>
            <p:grpSpPr>
              <a:xfrm>
                <a:off x="307913" y="5647488"/>
                <a:ext cx="1343604" cy="136386"/>
                <a:chOff x="693575" y="5733991"/>
                <a:chExt cx="1511559" cy="228600"/>
              </a:xfrm>
            </p:grpSpPr>
            <p:sp>
              <p:nvSpPr>
                <p:cNvPr id="132" name="Rounded Rectangle 110"/>
                <p:cNvSpPr/>
                <p:nvPr/>
              </p:nvSpPr>
              <p:spPr>
                <a:xfrm>
                  <a:off x="693575" y="5733991"/>
                  <a:ext cx="858418" cy="228600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i="1" dirty="0" smtClean="0"/>
                    <a:t>Independent </a:t>
                  </a:r>
                  <a:endParaRPr lang="en-US" sz="900" i="1" dirty="0"/>
                </a:p>
              </p:txBody>
            </p:sp>
            <p:sp>
              <p:nvSpPr>
                <p:cNvPr id="133" name="Rounded Rectangle 111"/>
                <p:cNvSpPr/>
                <p:nvPr/>
              </p:nvSpPr>
              <p:spPr>
                <a:xfrm>
                  <a:off x="1608037" y="5733991"/>
                  <a:ext cx="597097" cy="22860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dirty="0" smtClean="0"/>
                    <a:t>var: area</a:t>
                  </a:r>
                  <a:endParaRPr lang="en-US" sz="900" dirty="0"/>
                </a:p>
              </p:txBody>
            </p:sp>
          </p:grpSp>
          <p:grpSp>
            <p:nvGrpSpPr>
              <p:cNvPr id="129" name="Group 149"/>
              <p:cNvGrpSpPr/>
              <p:nvPr/>
            </p:nvGrpSpPr>
            <p:grpSpPr>
              <a:xfrm>
                <a:off x="307913" y="5965837"/>
                <a:ext cx="1343604" cy="136386"/>
                <a:chOff x="699796" y="6066783"/>
                <a:chExt cx="1511559" cy="228600"/>
              </a:xfrm>
            </p:grpSpPr>
            <p:sp>
              <p:nvSpPr>
                <p:cNvPr id="130" name="Rounded Rectangle 108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i="1" dirty="0" smtClean="0"/>
                    <a:t>MSTCPERF task</a:t>
                  </a:r>
                  <a:endParaRPr lang="en-US" sz="900" i="1" dirty="0"/>
                </a:p>
              </p:txBody>
            </p:sp>
            <p:sp>
              <p:nvSpPr>
                <p:cNvPr id="131" name="Rounded Rectangle 109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dirty="0" smtClean="0"/>
                    <a:t>var: range</a:t>
                  </a:r>
                  <a:endParaRPr lang="en-US" sz="900" dirty="0"/>
                </a:p>
              </p:txBody>
            </p:sp>
          </p:grpSp>
        </p:grpSp>
      </p:grpSp>
      <p:grpSp>
        <p:nvGrpSpPr>
          <p:cNvPr id="173" name="Group 172"/>
          <p:cNvGrpSpPr/>
          <p:nvPr/>
        </p:nvGrpSpPr>
        <p:grpSpPr>
          <a:xfrm>
            <a:off x="3729441" y="1320517"/>
            <a:ext cx="1595537" cy="2741052"/>
            <a:chOff x="3729441" y="1320517"/>
            <a:chExt cx="1595537" cy="2741052"/>
          </a:xfrm>
        </p:grpSpPr>
        <p:cxnSp>
          <p:nvCxnSpPr>
            <p:cNvPr id="165" name="Curved Connector 164"/>
            <p:cNvCxnSpPr>
              <a:stCxn id="152" idx="1"/>
              <a:endCxn id="35" idx="3"/>
            </p:cNvCxnSpPr>
            <p:nvPr/>
          </p:nvCxnSpPr>
          <p:spPr>
            <a:xfrm rot="10800000" flipV="1">
              <a:off x="3729441" y="1320517"/>
              <a:ext cx="1595537" cy="999535"/>
            </a:xfrm>
            <a:prstGeom prst="curvedConnector3">
              <a:avLst>
                <a:gd name="adj1" fmla="val 50000"/>
              </a:avLst>
            </a:prstGeom>
            <a:ln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/>
            <p:cNvCxnSpPr>
              <a:stCxn id="138" idx="1"/>
              <a:endCxn id="35" idx="3"/>
            </p:cNvCxnSpPr>
            <p:nvPr/>
          </p:nvCxnSpPr>
          <p:spPr>
            <a:xfrm rot="10800000">
              <a:off x="3729441" y="2320054"/>
              <a:ext cx="1595537" cy="370991"/>
            </a:xfrm>
            <a:prstGeom prst="curvedConnector3">
              <a:avLst>
                <a:gd name="adj1" fmla="val 50000"/>
              </a:avLst>
            </a:prstGeom>
            <a:ln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urved Connector 169"/>
            <p:cNvCxnSpPr>
              <a:stCxn id="145" idx="1"/>
              <a:endCxn id="35" idx="3"/>
            </p:cNvCxnSpPr>
            <p:nvPr/>
          </p:nvCxnSpPr>
          <p:spPr>
            <a:xfrm rot="10800000">
              <a:off x="3729441" y="2320053"/>
              <a:ext cx="1595537" cy="1741516"/>
            </a:xfrm>
            <a:prstGeom prst="curvedConnector3">
              <a:avLst>
                <a:gd name="adj1" fmla="val 50000"/>
              </a:avLst>
            </a:prstGeom>
            <a:ln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 xmlns:p14="http://schemas.microsoft.com/office/powerpoint/2010/main" advTm="12993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125183" y="508823"/>
            <a:ext cx="4903583" cy="5708649"/>
          </a:xfrm>
          <a:prstGeom prst="roundRect">
            <a:avLst>
              <a:gd name="adj" fmla="val 318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2022374" y="1546353"/>
            <a:ext cx="1707066" cy="1547400"/>
            <a:chOff x="2022374" y="1546353"/>
            <a:chExt cx="1707066" cy="1547400"/>
          </a:xfrm>
        </p:grpSpPr>
        <p:sp>
          <p:nvSpPr>
            <p:cNvPr id="4" name="Rounded Rectangle 3"/>
            <p:cNvSpPr/>
            <p:nvPr/>
          </p:nvSpPr>
          <p:spPr>
            <a:xfrm>
              <a:off x="2296851" y="1546353"/>
              <a:ext cx="1432589" cy="15474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/>
                <a:t>JavaSpace</a:t>
              </a:r>
              <a:endParaRPr lang="en-US" sz="1200" dirty="0"/>
            </a:p>
          </p:txBody>
        </p:sp>
        <p:cxnSp>
          <p:nvCxnSpPr>
            <p:cNvPr id="5" name="Straight Connector 4"/>
            <p:cNvCxnSpPr>
              <a:stCxn id="41" idx="3"/>
              <a:endCxn id="4" idx="1"/>
            </p:cNvCxnSpPr>
            <p:nvPr/>
          </p:nvCxnSpPr>
          <p:spPr>
            <a:xfrm flipV="1">
              <a:off x="2022374" y="2320054"/>
              <a:ext cx="274477" cy="4045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15"/>
          <p:cNvSpPr txBox="1"/>
          <p:nvPr/>
        </p:nvSpPr>
        <p:spPr>
          <a:xfrm>
            <a:off x="4139202" y="6395209"/>
            <a:ext cx="876422" cy="3103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network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Group 219"/>
          <p:cNvGrpSpPr/>
          <p:nvPr/>
        </p:nvGrpSpPr>
        <p:grpSpPr>
          <a:xfrm>
            <a:off x="7290122" y="4631762"/>
            <a:ext cx="477496" cy="477449"/>
            <a:chOff x="7430247" y="3240862"/>
            <a:chExt cx="426127" cy="426085"/>
          </a:xfrm>
        </p:grpSpPr>
        <p:sp>
          <p:nvSpPr>
            <p:cNvPr id="8" name="Oval 24"/>
            <p:cNvSpPr/>
            <p:nvPr/>
          </p:nvSpPr>
          <p:spPr>
            <a:xfrm>
              <a:off x="7483148" y="3303064"/>
              <a:ext cx="373226" cy="3638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Oval 25"/>
            <p:cNvSpPr/>
            <p:nvPr/>
          </p:nvSpPr>
          <p:spPr>
            <a:xfrm>
              <a:off x="7430247" y="3240862"/>
              <a:ext cx="373226" cy="3638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24977" y="671734"/>
            <a:ext cx="1871059" cy="4038619"/>
            <a:chOff x="5324977" y="671734"/>
            <a:chExt cx="1871059" cy="4038619"/>
          </a:xfrm>
        </p:grpSpPr>
        <p:cxnSp>
          <p:nvCxnSpPr>
            <p:cNvPr id="11" name="Straight Connector 10"/>
            <p:cNvCxnSpPr>
              <a:endCxn id="37" idx="1"/>
            </p:cNvCxnSpPr>
            <p:nvPr/>
          </p:nvCxnSpPr>
          <p:spPr>
            <a:xfrm flipV="1">
              <a:off x="6861920" y="1316898"/>
              <a:ext cx="334116" cy="3619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94"/>
            <p:cNvGrpSpPr/>
            <p:nvPr/>
          </p:nvGrpSpPr>
          <p:grpSpPr>
            <a:xfrm>
              <a:off x="5324977" y="671734"/>
              <a:ext cx="1536944" cy="1297568"/>
              <a:chOff x="4724400" y="1752600"/>
              <a:chExt cx="1371600" cy="1157976"/>
            </a:xfrm>
          </p:grpSpPr>
          <p:sp>
            <p:nvSpPr>
              <p:cNvPr id="27" name="Rounded Rectangle 95"/>
              <p:cNvSpPr/>
              <p:nvPr/>
            </p:nvSpPr>
            <p:spPr>
              <a:xfrm>
                <a:off x="4724400" y="1752600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grpSp>
            <p:nvGrpSpPr>
              <p:cNvPr id="28" name="Group 96"/>
              <p:cNvGrpSpPr/>
              <p:nvPr/>
            </p:nvGrpSpPr>
            <p:grpSpPr>
              <a:xfrm>
                <a:off x="4862497" y="2286000"/>
                <a:ext cx="1095406" cy="604126"/>
                <a:chOff x="7336625" y="5422380"/>
                <a:chExt cx="1095406" cy="604126"/>
              </a:xfrm>
            </p:grpSpPr>
            <p:sp>
              <p:nvSpPr>
                <p:cNvPr id="29" name="Freeform 97"/>
                <p:cNvSpPr/>
                <p:nvPr/>
              </p:nvSpPr>
              <p:spPr>
                <a:xfrm>
                  <a:off x="7593378" y="5422380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0" name="Freeform 17"/>
                <p:cNvSpPr/>
                <p:nvPr/>
              </p:nvSpPr>
              <p:spPr>
                <a:xfrm>
                  <a:off x="7807472" y="5422380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1" name="Freeform 18"/>
                <p:cNvSpPr/>
                <p:nvPr/>
              </p:nvSpPr>
              <p:spPr>
                <a:xfrm>
                  <a:off x="8019435" y="5437016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2" name="TextBox 19"/>
                <p:cNvSpPr txBox="1"/>
                <p:nvPr/>
              </p:nvSpPr>
              <p:spPr>
                <a:xfrm>
                  <a:off x="7336625" y="5793040"/>
                  <a:ext cx="1095406" cy="233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chemeClr val="tx2"/>
                      </a:solidFill>
                    </a:rPr>
                    <a:t>worker threads</a:t>
                  </a:r>
                  <a:endParaRPr lang="en-US" sz="1100" dirty="0">
                    <a:solidFill>
                      <a:schemeClr val="tx2"/>
                    </a:solidFill>
                  </a:endParaRPr>
                </a:p>
              </p:txBody>
            </p:sp>
          </p:grpSp>
        </p:grpSp>
        <p:cxnSp>
          <p:nvCxnSpPr>
            <p:cNvPr id="13" name="Straight Connector 12"/>
            <p:cNvCxnSpPr>
              <a:stCxn id="24" idx="3"/>
              <a:endCxn id="39" idx="1"/>
            </p:cNvCxnSpPr>
            <p:nvPr/>
          </p:nvCxnSpPr>
          <p:spPr>
            <a:xfrm flipV="1">
              <a:off x="6861920" y="3943135"/>
              <a:ext cx="212649" cy="118434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225"/>
            <p:cNvGrpSpPr/>
            <p:nvPr/>
          </p:nvGrpSpPr>
          <p:grpSpPr>
            <a:xfrm>
              <a:off x="5324977" y="3412785"/>
              <a:ext cx="1536944" cy="1297568"/>
              <a:chOff x="4824327" y="1705147"/>
              <a:chExt cx="1371600" cy="115797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4824327" y="1705147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5433271" y="2238547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962424" y="2609207"/>
                <a:ext cx="1095406" cy="23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2"/>
                    </a:solidFill>
                  </a:rPr>
                  <a:t>worker thread</a:t>
                </a:r>
                <a:endParaRPr lang="en-US" sz="11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5" name="Group 363"/>
            <p:cNvGrpSpPr/>
            <p:nvPr/>
          </p:nvGrpSpPr>
          <p:grpSpPr>
            <a:xfrm>
              <a:off x="5324977" y="2042260"/>
              <a:ext cx="1536944" cy="1297568"/>
              <a:chOff x="4823926" y="1697377"/>
              <a:chExt cx="1371600" cy="1157976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4823926" y="1697377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5263098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5637880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62023" y="2601437"/>
                <a:ext cx="1095406" cy="23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2"/>
                    </a:solidFill>
                  </a:rPr>
                  <a:t>worker threads</a:t>
                </a:r>
                <a:endParaRPr lang="en-US" sz="1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5450489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5075706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5825272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6" name="Straight Connector 15"/>
            <p:cNvCxnSpPr>
              <a:stCxn id="17" idx="3"/>
              <a:endCxn id="40" idx="1"/>
            </p:cNvCxnSpPr>
            <p:nvPr/>
          </p:nvCxnSpPr>
          <p:spPr>
            <a:xfrm>
              <a:off x="6861920" y="2691043"/>
              <a:ext cx="313207" cy="3113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4810130" y="178229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/>
          <p:cNvSpPr/>
          <p:nvPr/>
        </p:nvSpPr>
        <p:spPr>
          <a:xfrm>
            <a:off x="4810130" y="2044568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Oval 34"/>
          <p:cNvSpPr/>
          <p:nvPr/>
        </p:nvSpPr>
        <p:spPr>
          <a:xfrm>
            <a:off x="3439829" y="1844902"/>
            <a:ext cx="303767" cy="2719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6" name="Group 35"/>
          <p:cNvGrpSpPr/>
          <p:nvPr/>
        </p:nvGrpSpPr>
        <p:grpSpPr>
          <a:xfrm>
            <a:off x="1524000" y="838166"/>
            <a:ext cx="6403908" cy="5304363"/>
            <a:chOff x="1524000" y="838166"/>
            <a:chExt cx="6403908" cy="5304363"/>
          </a:xfrm>
        </p:grpSpPr>
        <p:pic>
          <p:nvPicPr>
            <p:cNvPr id="37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/>
            <a:stretch>
              <a:fillRect/>
            </a:stretch>
          </p:blipFill>
          <p:spPr bwMode="auto">
            <a:xfrm>
              <a:off x="7196037" y="838166"/>
              <a:ext cx="596178" cy="9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56"/>
            <a:stretch>
              <a:fillRect/>
            </a:stretch>
          </p:blipFill>
          <p:spPr bwMode="auto">
            <a:xfrm>
              <a:off x="7129586" y="5266031"/>
              <a:ext cx="714907" cy="87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s://encrypted-tbn1.google.com/images?q=tbn:ANd9GcRHV9vfytlrapL0FREHf7gATHncvyBMq-lpEaAig6cSva7lJxBVaQ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74569" y="3648714"/>
              <a:ext cx="762207" cy="588841"/>
            </a:xfrm>
            <a:prstGeom prst="rect">
              <a:avLst/>
            </a:prstGeom>
            <a:noFill/>
          </p:spPr>
        </p:pic>
        <p:pic>
          <p:nvPicPr>
            <p:cNvPr id="40" name="Picture 6" descr="https://encrypted-tbn2.google.com/images?q=tbn:ANd9GcT8oUDde0xNtRSvHbQhOQ5uwILvO8p1m1eyMwZube1BW0eHJL--ww"/>
            <p:cNvPicPr>
              <a:picLocks noChangeAspect="1" noChangeArrowheads="1"/>
            </p:cNvPicPr>
            <p:nvPr/>
          </p:nvPicPr>
          <p:blipFill>
            <a:blip r:embed="rId5" cstate="print"/>
            <a:srcRect l="16603"/>
            <a:stretch>
              <a:fillRect/>
            </a:stretch>
          </p:blipFill>
          <p:spPr bwMode="auto">
            <a:xfrm>
              <a:off x="7175127" y="2197074"/>
              <a:ext cx="752781" cy="1050197"/>
            </a:xfrm>
            <a:prstGeom prst="rect">
              <a:avLst/>
            </a:prstGeom>
            <a:noFill/>
          </p:spPr>
        </p:pic>
        <p:pic>
          <p:nvPicPr>
            <p:cNvPr id="41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 r="13681"/>
            <a:stretch>
              <a:fillRect/>
            </a:stretch>
          </p:blipFill>
          <p:spPr bwMode="auto">
            <a:xfrm>
              <a:off x="1524000" y="1845366"/>
              <a:ext cx="498374" cy="9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 r="13681"/>
            <a:stretch>
              <a:fillRect/>
            </a:stretch>
          </p:blipFill>
          <p:spPr bwMode="auto">
            <a:xfrm>
              <a:off x="1524000" y="4441792"/>
              <a:ext cx="498374" cy="9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Connector 42"/>
          <p:cNvCxnSpPr>
            <a:stCxn id="2" idx="2"/>
          </p:cNvCxnSpPr>
          <p:nvPr/>
        </p:nvCxnSpPr>
        <p:spPr>
          <a:xfrm>
            <a:off x="4576975" y="6217472"/>
            <a:ext cx="439" cy="17773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2022374" y="3924603"/>
            <a:ext cx="2078878" cy="1993228"/>
            <a:chOff x="2022374" y="3924603"/>
            <a:chExt cx="2078878" cy="1993228"/>
          </a:xfrm>
        </p:grpSpPr>
        <p:grpSp>
          <p:nvGrpSpPr>
            <p:cNvPr id="48" name="Group 136"/>
            <p:cNvGrpSpPr/>
            <p:nvPr/>
          </p:nvGrpSpPr>
          <p:grpSpPr>
            <a:xfrm>
              <a:off x="2965100" y="5684308"/>
              <a:ext cx="456552" cy="233523"/>
              <a:chOff x="2186474" y="4917284"/>
              <a:chExt cx="407436" cy="208401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2351315" y="4917284"/>
                <a:ext cx="242595" cy="20529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186474" y="4920395"/>
                <a:ext cx="242595" cy="20529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49" name="Group 159"/>
            <p:cNvGrpSpPr/>
            <p:nvPr/>
          </p:nvGrpSpPr>
          <p:grpSpPr>
            <a:xfrm>
              <a:off x="2022374" y="3924603"/>
              <a:ext cx="2078878" cy="1979195"/>
              <a:chOff x="2022374" y="3924603"/>
              <a:chExt cx="2078878" cy="1979195"/>
            </a:xfrm>
          </p:grpSpPr>
          <p:cxnSp>
            <p:nvCxnSpPr>
              <p:cNvPr id="59" name="Straight Connector 58"/>
              <p:cNvCxnSpPr>
                <a:stCxn id="42" idx="3"/>
                <a:endCxn id="60" idx="1"/>
              </p:cNvCxnSpPr>
              <p:nvPr/>
            </p:nvCxnSpPr>
            <p:spPr>
              <a:xfrm flipV="1">
                <a:off x="2022374" y="4914201"/>
                <a:ext cx="271824" cy="6324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ounded Rectangle 59"/>
              <p:cNvSpPr/>
              <p:nvPr/>
            </p:nvSpPr>
            <p:spPr>
              <a:xfrm>
                <a:off x="2294198" y="3924603"/>
                <a:ext cx="1807054" cy="197919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ESAV Model Provider</a:t>
                </a:r>
                <a:endParaRPr lang="en-US" sz="1200" dirty="0"/>
              </a:p>
            </p:txBody>
          </p:sp>
        </p:grpSp>
        <p:cxnSp>
          <p:nvCxnSpPr>
            <p:cNvPr id="50" name="Straight Connector 49"/>
            <p:cNvCxnSpPr/>
            <p:nvPr/>
          </p:nvCxnSpPr>
          <p:spPr>
            <a:xfrm>
              <a:off x="2403991" y="5123128"/>
              <a:ext cx="1536944" cy="0"/>
            </a:xfrm>
            <a:prstGeom prst="line">
              <a:avLst/>
            </a:prstGeom>
            <a:ln w="50800" cap="rnd" cmpd="dbl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184"/>
            <p:cNvGrpSpPr/>
            <p:nvPr/>
          </p:nvGrpSpPr>
          <p:grpSpPr>
            <a:xfrm>
              <a:off x="2428393" y="4398191"/>
              <a:ext cx="1505573" cy="616913"/>
              <a:chOff x="307913" y="5551677"/>
              <a:chExt cx="1343604" cy="550546"/>
            </a:xfrm>
          </p:grpSpPr>
          <p:sp>
            <p:nvSpPr>
              <p:cNvPr id="52" name="TextBox 105"/>
              <p:cNvSpPr txBox="1"/>
              <p:nvPr/>
            </p:nvSpPr>
            <p:spPr>
              <a:xfrm>
                <a:off x="802886" y="5551677"/>
                <a:ext cx="386536" cy="466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…</a:t>
                </a:r>
                <a:endParaRPr lang="en-US" sz="2800" dirty="0"/>
              </a:p>
            </p:txBody>
          </p:sp>
          <p:grpSp>
            <p:nvGrpSpPr>
              <p:cNvPr id="53" name="Group 148"/>
              <p:cNvGrpSpPr/>
              <p:nvPr/>
            </p:nvGrpSpPr>
            <p:grpSpPr>
              <a:xfrm>
                <a:off x="307913" y="5647488"/>
                <a:ext cx="1343604" cy="136386"/>
                <a:chOff x="693575" y="5733991"/>
                <a:chExt cx="1511559" cy="228600"/>
              </a:xfrm>
            </p:grpSpPr>
            <p:sp>
              <p:nvSpPr>
                <p:cNvPr id="57" name="Rounded Rectangle 110"/>
                <p:cNvSpPr/>
                <p:nvPr/>
              </p:nvSpPr>
              <p:spPr>
                <a:xfrm>
                  <a:off x="693575" y="5733991"/>
                  <a:ext cx="858418" cy="228600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i="1" dirty="0" smtClean="0"/>
                    <a:t>Independent </a:t>
                  </a:r>
                  <a:endParaRPr lang="en-US" sz="900" i="1" dirty="0"/>
                </a:p>
              </p:txBody>
            </p:sp>
            <p:sp>
              <p:nvSpPr>
                <p:cNvPr id="58" name="Rounded Rectangle 111"/>
                <p:cNvSpPr/>
                <p:nvPr/>
              </p:nvSpPr>
              <p:spPr>
                <a:xfrm>
                  <a:off x="1608037" y="5733991"/>
                  <a:ext cx="597097" cy="22860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dirty="0" smtClean="0"/>
                    <a:t>var: area</a:t>
                  </a:r>
                  <a:endParaRPr lang="en-US" sz="900" dirty="0"/>
                </a:p>
              </p:txBody>
            </p:sp>
          </p:grpSp>
          <p:grpSp>
            <p:nvGrpSpPr>
              <p:cNvPr id="54" name="Group 149"/>
              <p:cNvGrpSpPr/>
              <p:nvPr/>
            </p:nvGrpSpPr>
            <p:grpSpPr>
              <a:xfrm>
                <a:off x="307913" y="5965837"/>
                <a:ext cx="1343604" cy="136386"/>
                <a:chOff x="699796" y="6066783"/>
                <a:chExt cx="1511559" cy="228600"/>
              </a:xfrm>
            </p:grpSpPr>
            <p:sp>
              <p:nvSpPr>
                <p:cNvPr id="55" name="Rounded Rectangle 108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i="1" dirty="0" smtClean="0"/>
                    <a:t>MSTCPERF task</a:t>
                  </a:r>
                  <a:endParaRPr lang="en-US" sz="900" i="1" dirty="0"/>
                </a:p>
              </p:txBody>
            </p:sp>
            <p:sp>
              <p:nvSpPr>
                <p:cNvPr id="56" name="Rounded Rectangle 109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dirty="0" smtClean="0"/>
                    <a:t>var: range</a:t>
                  </a:r>
                  <a:endParaRPr lang="en-US" sz="900" dirty="0"/>
                </a:p>
              </p:txBody>
            </p:sp>
          </p:grpSp>
        </p:grpSp>
      </p:grpSp>
      <p:grpSp>
        <p:nvGrpSpPr>
          <p:cNvPr id="67" name="Group 66"/>
          <p:cNvGrpSpPr/>
          <p:nvPr/>
        </p:nvGrpSpPr>
        <p:grpSpPr>
          <a:xfrm>
            <a:off x="3101021" y="4905337"/>
            <a:ext cx="4248380" cy="1012494"/>
            <a:chOff x="3101021" y="4905337"/>
            <a:chExt cx="4248380" cy="1012494"/>
          </a:xfrm>
        </p:grpSpPr>
        <p:cxnSp>
          <p:nvCxnSpPr>
            <p:cNvPr id="63" name="Curved Connector 19"/>
            <p:cNvCxnSpPr>
              <a:stCxn id="65" idx="2"/>
            </p:cNvCxnSpPr>
            <p:nvPr/>
          </p:nvCxnSpPr>
          <p:spPr>
            <a:xfrm rot="10800000" flipV="1">
              <a:off x="3101021" y="4905337"/>
              <a:ext cx="4248380" cy="1012494"/>
            </a:xfrm>
            <a:prstGeom prst="curvedConnector4">
              <a:avLst>
                <a:gd name="adj1" fmla="val 45693"/>
                <a:gd name="adj2" fmla="val 121170"/>
              </a:avLst>
            </a:prstGeom>
            <a:ln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20"/>
            <p:cNvGrpSpPr/>
            <p:nvPr/>
          </p:nvGrpSpPr>
          <p:grpSpPr>
            <a:xfrm>
              <a:off x="5461353" y="5241641"/>
              <a:ext cx="459129" cy="338555"/>
              <a:chOff x="1531031" y="5868955"/>
              <a:chExt cx="479717" cy="364372"/>
            </a:xfrm>
          </p:grpSpPr>
          <p:pic>
            <p:nvPicPr>
              <p:cNvPr id="65" name="Picture 3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9" t="31348" r="55316" b="35203"/>
              <a:stretch/>
            </p:blipFill>
            <p:spPr bwMode="auto">
              <a:xfrm>
                <a:off x="1531031" y="5878194"/>
                <a:ext cx="446247" cy="35084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6" name="TextBox 83"/>
              <p:cNvSpPr txBox="1"/>
              <p:nvPr/>
            </p:nvSpPr>
            <p:spPr>
              <a:xfrm>
                <a:off x="1534888" y="5868955"/>
                <a:ext cx="475860" cy="364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[X]</a:t>
                </a:r>
                <a:endParaRPr lang="en-US" sz="1600" dirty="0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7128075" y="4638999"/>
            <a:ext cx="726655" cy="627032"/>
            <a:chOff x="7128075" y="4638999"/>
            <a:chExt cx="726655" cy="627032"/>
          </a:xfrm>
        </p:grpSpPr>
        <p:sp>
          <p:nvSpPr>
            <p:cNvPr id="45" name="Rounded Rectangle 44"/>
            <p:cNvSpPr/>
            <p:nvPr/>
          </p:nvSpPr>
          <p:spPr>
            <a:xfrm>
              <a:off x="7128075" y="4638999"/>
              <a:ext cx="726655" cy="4269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Matlab Client</a:t>
              </a:r>
              <a:endParaRPr lang="en-US" sz="1200" dirty="0"/>
            </a:p>
          </p:txBody>
        </p:sp>
        <p:cxnSp>
          <p:nvCxnSpPr>
            <p:cNvPr id="46" name="Straight Connector 45"/>
            <p:cNvCxnSpPr>
              <a:stCxn id="45" idx="2"/>
              <a:endCxn id="38" idx="0"/>
            </p:cNvCxnSpPr>
            <p:nvPr/>
          </p:nvCxnSpPr>
          <p:spPr>
            <a:xfrm flipH="1">
              <a:off x="7487040" y="5065928"/>
              <a:ext cx="4363" cy="200103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2295890" y="5186396"/>
            <a:ext cx="1658988" cy="600164"/>
            <a:chOff x="2295890" y="5186396"/>
            <a:chExt cx="1658988" cy="600164"/>
          </a:xfrm>
        </p:grpSpPr>
        <p:sp>
          <p:nvSpPr>
            <p:cNvPr id="68" name="Rectangle 67"/>
            <p:cNvSpPr/>
            <p:nvPr/>
          </p:nvSpPr>
          <p:spPr>
            <a:xfrm>
              <a:off x="2295890" y="5186396"/>
              <a:ext cx="1145613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accent6">
                      <a:lumMod val="75000"/>
                    </a:schemeClr>
                  </a:solidFill>
                </a:rPr>
                <a:t>new models for parallel table execution</a:t>
              </a:r>
              <a:endParaRPr lang="en-US" sz="11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69" name="Group 258"/>
            <p:cNvGrpSpPr/>
            <p:nvPr/>
          </p:nvGrpSpPr>
          <p:grpSpPr>
            <a:xfrm>
              <a:off x="3233458" y="5318306"/>
              <a:ext cx="721420" cy="418217"/>
              <a:chOff x="2519267" y="5896946"/>
              <a:chExt cx="1175656" cy="699796"/>
            </a:xfrm>
          </p:grpSpPr>
          <p:grpSp>
            <p:nvGrpSpPr>
              <p:cNvPr id="70" name="Group 210"/>
              <p:cNvGrpSpPr/>
              <p:nvPr/>
            </p:nvGrpSpPr>
            <p:grpSpPr>
              <a:xfrm>
                <a:off x="2519267" y="58969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104" name="Rounded Rectangle 117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5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112" name="Rounded Rectangle 125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13" name="Rounded Rectangle 126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06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10" name="Rounded Rectangle 122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11" name="Rounded Rectangle 123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07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08" name="Rounded Rectangle 107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09" name="Rounded Rectangle 108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  <p:grpSp>
            <p:nvGrpSpPr>
              <p:cNvPr id="71" name="Group 211"/>
              <p:cNvGrpSpPr/>
              <p:nvPr/>
            </p:nvGrpSpPr>
            <p:grpSpPr>
              <a:xfrm>
                <a:off x="2671667" y="60493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94" name="Rounded Rectangle 93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5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102" name="Rounded Rectangle 115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03" name="Rounded Rectangle 116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96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00" name="Rounded Rectangle 113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01" name="Rounded Rectangle 113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97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98" name="Rounded Rectangle 111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99" name="Rounded Rectangle 112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  <p:grpSp>
            <p:nvGrpSpPr>
              <p:cNvPr id="72" name="Group 224"/>
              <p:cNvGrpSpPr/>
              <p:nvPr/>
            </p:nvGrpSpPr>
            <p:grpSpPr>
              <a:xfrm>
                <a:off x="2824067" y="62017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84" name="Rounded Rectangle 83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5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92" name="Rounded Rectangle 91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93" name="Rounded Rectangle 92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86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90" name="Rounded Rectangle 103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91" name="Rounded Rectangle 104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87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88" name="Rounded Rectangle 100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89" name="Rounded Rectangle 101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  <p:grpSp>
            <p:nvGrpSpPr>
              <p:cNvPr id="73" name="Group 246"/>
              <p:cNvGrpSpPr/>
              <p:nvPr/>
            </p:nvGrpSpPr>
            <p:grpSpPr>
              <a:xfrm>
                <a:off x="2976467" y="63541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74" name="Rounded Rectangle 73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5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82" name="Rounded Rectangle 81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83" name="Rounded Rectangle 82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76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80" name="Rounded Rectangle 79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81" name="Rounded Rectangle 80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77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78" name="Rounded Rectangle 77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79" name="Rounded Rectangle 78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</p:grpSp>
      </p:grpSp>
      <p:grpSp>
        <p:nvGrpSpPr>
          <p:cNvPr id="124" name="Group 123"/>
          <p:cNvGrpSpPr/>
          <p:nvPr/>
        </p:nvGrpSpPr>
        <p:grpSpPr>
          <a:xfrm>
            <a:off x="3729441" y="1320517"/>
            <a:ext cx="1595537" cy="2741052"/>
            <a:chOff x="3729441" y="1320517"/>
            <a:chExt cx="1595537" cy="2741052"/>
          </a:xfrm>
        </p:grpSpPr>
        <p:cxnSp>
          <p:nvCxnSpPr>
            <p:cNvPr id="125" name="Curved Connector 124"/>
            <p:cNvCxnSpPr/>
            <p:nvPr/>
          </p:nvCxnSpPr>
          <p:spPr>
            <a:xfrm rot="10800000" flipV="1">
              <a:off x="3729441" y="1320517"/>
              <a:ext cx="1595537" cy="99953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urved Connector 125"/>
            <p:cNvCxnSpPr/>
            <p:nvPr/>
          </p:nvCxnSpPr>
          <p:spPr>
            <a:xfrm rot="10800000">
              <a:off x="3729441" y="2320054"/>
              <a:ext cx="1595537" cy="37099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urved Connector 126"/>
            <p:cNvCxnSpPr/>
            <p:nvPr/>
          </p:nvCxnSpPr>
          <p:spPr>
            <a:xfrm rot="10800000">
              <a:off x="3729441" y="2320053"/>
              <a:ext cx="1595537" cy="174151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/>
          <p:cNvGrpSpPr/>
          <p:nvPr/>
        </p:nvGrpSpPr>
        <p:grpSpPr>
          <a:xfrm>
            <a:off x="2504074" y="2028208"/>
            <a:ext cx="1486525" cy="3600367"/>
            <a:chOff x="2504074" y="2028208"/>
            <a:chExt cx="1486525" cy="3600367"/>
          </a:xfrm>
        </p:grpSpPr>
        <p:grpSp>
          <p:nvGrpSpPr>
            <p:cNvPr id="123" name="Group 122"/>
            <p:cNvGrpSpPr/>
            <p:nvPr/>
          </p:nvGrpSpPr>
          <p:grpSpPr>
            <a:xfrm>
              <a:off x="2936340" y="2274383"/>
              <a:ext cx="1054259" cy="3354192"/>
              <a:chOff x="2936340" y="2274383"/>
              <a:chExt cx="1054259" cy="3354192"/>
            </a:xfrm>
          </p:grpSpPr>
          <p:sp>
            <p:nvSpPr>
              <p:cNvPr id="115" name="Rounded Rectangle 114"/>
              <p:cNvSpPr/>
              <p:nvPr/>
            </p:nvSpPr>
            <p:spPr>
              <a:xfrm>
                <a:off x="2936340" y="2844735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3267210" y="2706370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3411299" y="2406586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cxnSp>
            <p:nvCxnSpPr>
              <p:cNvPr id="118" name="Curved Connector 117"/>
              <p:cNvCxnSpPr>
                <a:endCxn id="115" idx="3"/>
              </p:cNvCxnSpPr>
              <p:nvPr/>
            </p:nvCxnSpPr>
            <p:spPr>
              <a:xfrm flipH="1" flipV="1">
                <a:off x="3053745" y="2872406"/>
                <a:ext cx="646008" cy="2457318"/>
              </a:xfrm>
              <a:prstGeom prst="curvedConnector3">
                <a:avLst>
                  <a:gd name="adj1" fmla="val -89824"/>
                </a:avLst>
              </a:prstGeom>
              <a:ln>
                <a:solidFill>
                  <a:schemeClr val="accent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Curved Connector 118"/>
              <p:cNvCxnSpPr>
                <a:endCxn id="116" idx="3"/>
              </p:cNvCxnSpPr>
              <p:nvPr/>
            </p:nvCxnSpPr>
            <p:spPr>
              <a:xfrm flipH="1" flipV="1">
                <a:off x="3384615" y="2734042"/>
                <a:ext cx="403201" cy="2695299"/>
              </a:xfrm>
              <a:prstGeom prst="curvedConnector3">
                <a:avLst>
                  <a:gd name="adj1" fmla="val -136138"/>
                </a:avLst>
              </a:prstGeom>
              <a:ln>
                <a:solidFill>
                  <a:schemeClr val="accent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Curved Connector 119"/>
              <p:cNvCxnSpPr>
                <a:endCxn id="117" idx="3"/>
              </p:cNvCxnSpPr>
              <p:nvPr/>
            </p:nvCxnSpPr>
            <p:spPr>
              <a:xfrm flipH="1" flipV="1">
                <a:off x="3528704" y="2434258"/>
                <a:ext cx="357829" cy="3094701"/>
              </a:xfrm>
              <a:prstGeom prst="curvedConnector3">
                <a:avLst>
                  <a:gd name="adj1" fmla="val -141712"/>
                </a:avLst>
              </a:prstGeom>
              <a:ln>
                <a:solidFill>
                  <a:schemeClr val="accent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urved Connector 120"/>
              <p:cNvCxnSpPr>
                <a:endCxn id="122" idx="3"/>
              </p:cNvCxnSpPr>
              <p:nvPr/>
            </p:nvCxnSpPr>
            <p:spPr>
              <a:xfrm flipH="1" flipV="1">
                <a:off x="3304567" y="2302055"/>
                <a:ext cx="686032" cy="3326520"/>
              </a:xfrm>
              <a:prstGeom prst="curvedConnector3">
                <a:avLst>
                  <a:gd name="adj1" fmla="val -67819"/>
                </a:avLst>
              </a:prstGeom>
              <a:ln>
                <a:solidFill>
                  <a:schemeClr val="accent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Rounded Rectangle 121"/>
              <p:cNvSpPr/>
              <p:nvPr/>
            </p:nvSpPr>
            <p:spPr>
              <a:xfrm>
                <a:off x="3187161" y="2274383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sp>
          <p:nvSpPr>
            <p:cNvPr id="128" name="Rounded Rectangle 127"/>
            <p:cNvSpPr/>
            <p:nvPr/>
          </p:nvSpPr>
          <p:spPr>
            <a:xfrm>
              <a:off x="2744222" y="2364869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2536095" y="2429648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733549" y="2642955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3000379" y="2481532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504074" y="2890855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3025538" y="2028208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b="1" dirty="0"/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3390386" y="2048211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2590863" y="2097259"/>
              <a:ext cx="117405" cy="5123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594799" y="1320518"/>
            <a:ext cx="3983983" cy="3033131"/>
            <a:chOff x="2594799" y="1320518"/>
            <a:chExt cx="3983983" cy="3033131"/>
          </a:xfrm>
        </p:grpSpPr>
        <p:grpSp>
          <p:nvGrpSpPr>
            <p:cNvPr id="149" name="Group 148"/>
            <p:cNvGrpSpPr/>
            <p:nvPr/>
          </p:nvGrpSpPr>
          <p:grpSpPr>
            <a:xfrm>
              <a:off x="2594799" y="1320518"/>
              <a:ext cx="2730178" cy="2741051"/>
              <a:chOff x="2594799" y="1320518"/>
              <a:chExt cx="2730178" cy="2741051"/>
            </a:xfrm>
          </p:grpSpPr>
          <p:cxnSp>
            <p:nvCxnSpPr>
              <p:cNvPr id="142" name="Curved Connector 9"/>
              <p:cNvCxnSpPr/>
              <p:nvPr/>
            </p:nvCxnSpPr>
            <p:spPr>
              <a:xfrm rot="16200000" flipH="1">
                <a:off x="3647844" y="2384438"/>
                <a:ext cx="1355199" cy="1999063"/>
              </a:xfrm>
              <a:prstGeom prst="curvedConnector4">
                <a:avLst>
                  <a:gd name="adj1" fmla="val -18902"/>
                  <a:gd name="adj2" fmla="val 78664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8" name="Group 147"/>
              <p:cNvGrpSpPr/>
              <p:nvPr/>
            </p:nvGrpSpPr>
            <p:grpSpPr>
              <a:xfrm>
                <a:off x="2594799" y="1320518"/>
                <a:ext cx="2730178" cy="1370526"/>
                <a:chOff x="2594799" y="1320518"/>
                <a:chExt cx="2730178" cy="1370526"/>
              </a:xfrm>
            </p:grpSpPr>
            <p:grpSp>
              <p:nvGrpSpPr>
                <p:cNvPr id="146" name="Group 145"/>
                <p:cNvGrpSpPr/>
                <p:nvPr/>
              </p:nvGrpSpPr>
              <p:grpSpPr>
                <a:xfrm>
                  <a:off x="2594799" y="1320518"/>
                  <a:ext cx="2730178" cy="1370526"/>
                  <a:chOff x="2594799" y="1320518"/>
                  <a:chExt cx="2730178" cy="1370526"/>
                </a:xfrm>
              </p:grpSpPr>
              <p:cxnSp>
                <p:nvCxnSpPr>
                  <p:cNvPr id="137" name="Curved Connector 9"/>
                  <p:cNvCxnSpPr/>
                  <p:nvPr/>
                </p:nvCxnSpPr>
                <p:spPr>
                  <a:xfrm rot="10800000" flipV="1">
                    <a:off x="2649567" y="1782291"/>
                    <a:ext cx="2160564" cy="314968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Curved Connector 9"/>
                  <p:cNvCxnSpPr/>
                  <p:nvPr/>
                </p:nvCxnSpPr>
                <p:spPr>
                  <a:xfrm rot="10800000" flipV="1">
                    <a:off x="3449089" y="1782291"/>
                    <a:ext cx="1361040" cy="265920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Curved Connector 9"/>
                  <p:cNvCxnSpPr/>
                  <p:nvPr/>
                </p:nvCxnSpPr>
                <p:spPr>
                  <a:xfrm rot="10800000" flipV="1">
                    <a:off x="3059083" y="2044568"/>
                    <a:ext cx="1751047" cy="436964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Curved Connector 9"/>
                  <p:cNvCxnSpPr/>
                  <p:nvPr/>
                </p:nvCxnSpPr>
                <p:spPr>
                  <a:xfrm rot="10800000" flipV="1">
                    <a:off x="2594799" y="2044567"/>
                    <a:ext cx="2215332" cy="385080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Curved Connector 9"/>
                  <p:cNvCxnSpPr/>
                  <p:nvPr/>
                </p:nvCxnSpPr>
                <p:spPr>
                  <a:xfrm rot="10800000" flipV="1">
                    <a:off x="3245865" y="2044568"/>
                    <a:ext cx="1564265" cy="229815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Curved Connector 9"/>
                  <p:cNvCxnSpPr/>
                  <p:nvPr/>
                </p:nvCxnSpPr>
                <p:spPr>
                  <a:xfrm rot="10800000" flipV="1">
                    <a:off x="3470003" y="2044568"/>
                    <a:ext cx="1340127" cy="362018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Curved Connector 9"/>
                  <p:cNvCxnSpPr/>
                  <p:nvPr/>
                </p:nvCxnSpPr>
                <p:spPr>
                  <a:xfrm flipV="1">
                    <a:off x="4810130" y="1320518"/>
                    <a:ext cx="514847" cy="461773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Curved Connector 9"/>
                  <p:cNvCxnSpPr/>
                  <p:nvPr/>
                </p:nvCxnSpPr>
                <p:spPr>
                  <a:xfrm>
                    <a:off x="4810130" y="2044568"/>
                    <a:ext cx="514847" cy="646476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7" name="Curved Connector 9"/>
                <p:cNvCxnSpPr/>
                <p:nvPr/>
              </p:nvCxnSpPr>
              <p:spPr>
                <a:xfrm rot="10800000" flipV="1">
                  <a:off x="3084241" y="1782290"/>
                  <a:ext cx="1725888" cy="245917"/>
                </a:xfrm>
                <a:prstGeom prst="curvedConnector2">
                  <a:avLst/>
                </a:prstGeom>
                <a:ln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6" name="Group 155"/>
            <p:cNvGrpSpPr/>
            <p:nvPr/>
          </p:nvGrpSpPr>
          <p:grpSpPr>
            <a:xfrm>
              <a:off x="5826993" y="1568194"/>
              <a:ext cx="751789" cy="2785455"/>
              <a:chOff x="5826993" y="1568194"/>
              <a:chExt cx="751789" cy="2785455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6013105" y="1568194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1" name="Rounded Rectangle 150"/>
              <p:cNvSpPr/>
              <p:nvPr/>
            </p:nvSpPr>
            <p:spPr>
              <a:xfrm>
                <a:off x="6250585" y="1568194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2" name="Rounded Rectangle 151"/>
              <p:cNvSpPr/>
              <p:nvPr/>
            </p:nvSpPr>
            <p:spPr>
              <a:xfrm>
                <a:off x="5826993" y="2931698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3" name="Rounded Rectangle 152"/>
              <p:cNvSpPr/>
              <p:nvPr/>
            </p:nvSpPr>
            <p:spPr>
              <a:xfrm>
                <a:off x="6461377" y="2931698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4" name="Rounded Rectangle 153"/>
              <p:cNvSpPr/>
              <p:nvPr/>
            </p:nvSpPr>
            <p:spPr>
              <a:xfrm>
                <a:off x="6249915" y="2931698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55" name="Rounded Rectangle 154"/>
              <p:cNvSpPr/>
              <p:nvPr/>
            </p:nvSpPr>
            <p:spPr>
              <a:xfrm>
                <a:off x="6018439" y="4298305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</p:spTree>
    <p:custDataLst>
      <p:tags r:id="rId1"/>
    </p:custDataLst>
  </p:cSld>
  <p:clrMapOvr>
    <a:masterClrMapping/>
  </p:clrMapOvr>
  <p:transition xmlns:p14="http://schemas.microsoft.com/office/powerpoint/2010/main" advTm="6651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125183" y="508823"/>
            <a:ext cx="4903583" cy="5708649"/>
          </a:xfrm>
          <a:prstGeom prst="roundRect">
            <a:avLst>
              <a:gd name="adj" fmla="val 318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2022374" y="1546353"/>
            <a:ext cx="1707066" cy="1547400"/>
            <a:chOff x="2022374" y="1546353"/>
            <a:chExt cx="1707066" cy="1547400"/>
          </a:xfrm>
        </p:grpSpPr>
        <p:sp>
          <p:nvSpPr>
            <p:cNvPr id="4" name="Rounded Rectangle 3"/>
            <p:cNvSpPr/>
            <p:nvPr/>
          </p:nvSpPr>
          <p:spPr>
            <a:xfrm>
              <a:off x="2296851" y="1546353"/>
              <a:ext cx="1432589" cy="154740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/>
                <a:t>JavaSpace</a:t>
              </a:r>
              <a:endParaRPr lang="en-US" sz="1200" dirty="0"/>
            </a:p>
          </p:txBody>
        </p:sp>
        <p:cxnSp>
          <p:nvCxnSpPr>
            <p:cNvPr id="5" name="Straight Connector 4"/>
            <p:cNvCxnSpPr>
              <a:stCxn id="41" idx="3"/>
              <a:endCxn id="4" idx="1"/>
            </p:cNvCxnSpPr>
            <p:nvPr/>
          </p:nvCxnSpPr>
          <p:spPr>
            <a:xfrm flipV="1">
              <a:off x="2022374" y="2320054"/>
              <a:ext cx="274477" cy="4045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15"/>
          <p:cNvSpPr txBox="1"/>
          <p:nvPr/>
        </p:nvSpPr>
        <p:spPr>
          <a:xfrm>
            <a:off x="4139202" y="6395209"/>
            <a:ext cx="876422" cy="3103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network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" name="Group 219"/>
          <p:cNvGrpSpPr/>
          <p:nvPr/>
        </p:nvGrpSpPr>
        <p:grpSpPr>
          <a:xfrm>
            <a:off x="7290122" y="4631762"/>
            <a:ext cx="477496" cy="477449"/>
            <a:chOff x="7430247" y="3240862"/>
            <a:chExt cx="426127" cy="426085"/>
          </a:xfrm>
        </p:grpSpPr>
        <p:sp>
          <p:nvSpPr>
            <p:cNvPr id="8" name="Oval 24"/>
            <p:cNvSpPr/>
            <p:nvPr/>
          </p:nvSpPr>
          <p:spPr>
            <a:xfrm>
              <a:off x="7483148" y="3303064"/>
              <a:ext cx="373226" cy="3638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Oval 25"/>
            <p:cNvSpPr/>
            <p:nvPr/>
          </p:nvSpPr>
          <p:spPr>
            <a:xfrm>
              <a:off x="7430247" y="3240862"/>
              <a:ext cx="373226" cy="3638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24977" y="671734"/>
            <a:ext cx="1871059" cy="4038619"/>
            <a:chOff x="5324977" y="671734"/>
            <a:chExt cx="1871059" cy="4038619"/>
          </a:xfrm>
        </p:grpSpPr>
        <p:cxnSp>
          <p:nvCxnSpPr>
            <p:cNvPr id="11" name="Straight Connector 10"/>
            <p:cNvCxnSpPr>
              <a:endCxn id="37" idx="1"/>
            </p:cNvCxnSpPr>
            <p:nvPr/>
          </p:nvCxnSpPr>
          <p:spPr>
            <a:xfrm flipV="1">
              <a:off x="6861920" y="1316898"/>
              <a:ext cx="334116" cy="3619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94"/>
            <p:cNvGrpSpPr/>
            <p:nvPr/>
          </p:nvGrpSpPr>
          <p:grpSpPr>
            <a:xfrm>
              <a:off x="5324977" y="671734"/>
              <a:ext cx="1536944" cy="1297568"/>
              <a:chOff x="4724400" y="1752600"/>
              <a:chExt cx="1371600" cy="1157976"/>
            </a:xfrm>
          </p:grpSpPr>
          <p:sp>
            <p:nvSpPr>
              <p:cNvPr id="27" name="Rounded Rectangle 95"/>
              <p:cNvSpPr/>
              <p:nvPr/>
            </p:nvSpPr>
            <p:spPr>
              <a:xfrm>
                <a:off x="4724400" y="1752600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grpSp>
            <p:nvGrpSpPr>
              <p:cNvPr id="28" name="Group 96"/>
              <p:cNvGrpSpPr/>
              <p:nvPr/>
            </p:nvGrpSpPr>
            <p:grpSpPr>
              <a:xfrm>
                <a:off x="4862497" y="2286000"/>
                <a:ext cx="1095406" cy="604126"/>
                <a:chOff x="7336625" y="5422380"/>
                <a:chExt cx="1095406" cy="604126"/>
              </a:xfrm>
            </p:grpSpPr>
            <p:sp>
              <p:nvSpPr>
                <p:cNvPr id="29" name="Freeform 97"/>
                <p:cNvSpPr/>
                <p:nvPr/>
              </p:nvSpPr>
              <p:spPr>
                <a:xfrm>
                  <a:off x="7593378" y="5422380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0" name="Freeform 17"/>
                <p:cNvSpPr/>
                <p:nvPr/>
              </p:nvSpPr>
              <p:spPr>
                <a:xfrm>
                  <a:off x="7807472" y="5422380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1" name="Freeform 18"/>
                <p:cNvSpPr/>
                <p:nvPr/>
              </p:nvSpPr>
              <p:spPr>
                <a:xfrm>
                  <a:off x="8019435" y="5437016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32" name="TextBox 19"/>
                <p:cNvSpPr txBox="1"/>
                <p:nvPr/>
              </p:nvSpPr>
              <p:spPr>
                <a:xfrm>
                  <a:off x="7336625" y="5793040"/>
                  <a:ext cx="1095406" cy="233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chemeClr val="tx2"/>
                      </a:solidFill>
                    </a:rPr>
                    <a:t>worker threads</a:t>
                  </a:r>
                  <a:endParaRPr lang="en-US" sz="1100" dirty="0">
                    <a:solidFill>
                      <a:schemeClr val="tx2"/>
                    </a:solidFill>
                  </a:endParaRPr>
                </a:p>
              </p:txBody>
            </p:sp>
          </p:grpSp>
        </p:grpSp>
        <p:cxnSp>
          <p:nvCxnSpPr>
            <p:cNvPr id="13" name="Straight Connector 12"/>
            <p:cNvCxnSpPr>
              <a:stCxn id="24" idx="3"/>
              <a:endCxn id="39" idx="1"/>
            </p:cNvCxnSpPr>
            <p:nvPr/>
          </p:nvCxnSpPr>
          <p:spPr>
            <a:xfrm flipV="1">
              <a:off x="6861920" y="3943135"/>
              <a:ext cx="212649" cy="118434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225"/>
            <p:cNvGrpSpPr/>
            <p:nvPr/>
          </p:nvGrpSpPr>
          <p:grpSpPr>
            <a:xfrm>
              <a:off x="5324977" y="3412785"/>
              <a:ext cx="1536944" cy="1297568"/>
              <a:chOff x="4824327" y="1705147"/>
              <a:chExt cx="1371600" cy="1157976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4824327" y="1705147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5433271" y="2238547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962424" y="2609207"/>
                <a:ext cx="1095406" cy="23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2"/>
                    </a:solidFill>
                  </a:rPr>
                  <a:t>worker thread</a:t>
                </a:r>
                <a:endParaRPr lang="en-US" sz="1100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5" name="Group 363"/>
            <p:cNvGrpSpPr/>
            <p:nvPr/>
          </p:nvGrpSpPr>
          <p:grpSpPr>
            <a:xfrm>
              <a:off x="5324977" y="2042260"/>
              <a:ext cx="1536944" cy="1297568"/>
              <a:chOff x="4823926" y="1697377"/>
              <a:chExt cx="1371600" cy="1157976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4823926" y="1697377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5263098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5637880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4962023" y="2601437"/>
                <a:ext cx="1095406" cy="23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2"/>
                    </a:solidFill>
                  </a:rPr>
                  <a:t>worker threads</a:t>
                </a:r>
                <a:endParaRPr lang="en-US" sz="1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5450489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5075706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5825272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16" name="Straight Connector 15"/>
            <p:cNvCxnSpPr>
              <a:stCxn id="17" idx="3"/>
              <a:endCxn id="40" idx="1"/>
            </p:cNvCxnSpPr>
            <p:nvPr/>
          </p:nvCxnSpPr>
          <p:spPr>
            <a:xfrm>
              <a:off x="6861920" y="2691043"/>
              <a:ext cx="313207" cy="3113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4810130" y="178229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/>
          <p:cNvSpPr/>
          <p:nvPr/>
        </p:nvSpPr>
        <p:spPr>
          <a:xfrm>
            <a:off x="4810130" y="2044568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Oval 34"/>
          <p:cNvSpPr/>
          <p:nvPr/>
        </p:nvSpPr>
        <p:spPr>
          <a:xfrm>
            <a:off x="3439829" y="1844902"/>
            <a:ext cx="303767" cy="2719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6" name="Group 35"/>
          <p:cNvGrpSpPr/>
          <p:nvPr/>
        </p:nvGrpSpPr>
        <p:grpSpPr>
          <a:xfrm>
            <a:off x="1524000" y="838166"/>
            <a:ext cx="6403908" cy="5304363"/>
            <a:chOff x="1524000" y="838166"/>
            <a:chExt cx="6403908" cy="5304363"/>
          </a:xfrm>
        </p:grpSpPr>
        <p:pic>
          <p:nvPicPr>
            <p:cNvPr id="37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/>
            <a:stretch>
              <a:fillRect/>
            </a:stretch>
          </p:blipFill>
          <p:spPr bwMode="auto">
            <a:xfrm>
              <a:off x="7196037" y="838166"/>
              <a:ext cx="596178" cy="9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56"/>
            <a:stretch>
              <a:fillRect/>
            </a:stretch>
          </p:blipFill>
          <p:spPr bwMode="auto">
            <a:xfrm>
              <a:off x="7129586" y="5266031"/>
              <a:ext cx="714907" cy="876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ttps://encrypted-tbn1.google.com/images?q=tbn:ANd9GcRHV9vfytlrapL0FREHf7gATHncvyBMq-lpEaAig6cSva7lJxBVaQ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74569" y="3648714"/>
              <a:ext cx="762207" cy="588841"/>
            </a:xfrm>
            <a:prstGeom prst="rect">
              <a:avLst/>
            </a:prstGeom>
            <a:noFill/>
          </p:spPr>
        </p:pic>
        <p:pic>
          <p:nvPicPr>
            <p:cNvPr id="40" name="Picture 6" descr="https://encrypted-tbn2.google.com/images?q=tbn:ANd9GcT8oUDde0xNtRSvHbQhOQ5uwILvO8p1m1eyMwZube1BW0eHJL--ww"/>
            <p:cNvPicPr>
              <a:picLocks noChangeAspect="1" noChangeArrowheads="1"/>
            </p:cNvPicPr>
            <p:nvPr/>
          </p:nvPicPr>
          <p:blipFill>
            <a:blip r:embed="rId5" cstate="print"/>
            <a:srcRect l="16603"/>
            <a:stretch>
              <a:fillRect/>
            </a:stretch>
          </p:blipFill>
          <p:spPr bwMode="auto">
            <a:xfrm>
              <a:off x="7175127" y="2197074"/>
              <a:ext cx="752781" cy="1050197"/>
            </a:xfrm>
            <a:prstGeom prst="rect">
              <a:avLst/>
            </a:prstGeom>
            <a:noFill/>
          </p:spPr>
        </p:pic>
        <p:pic>
          <p:nvPicPr>
            <p:cNvPr id="41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 r="13681"/>
            <a:stretch>
              <a:fillRect/>
            </a:stretch>
          </p:blipFill>
          <p:spPr bwMode="auto">
            <a:xfrm>
              <a:off x="1524000" y="1845366"/>
              <a:ext cx="498374" cy="9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 r="13681"/>
            <a:stretch>
              <a:fillRect/>
            </a:stretch>
          </p:blipFill>
          <p:spPr bwMode="auto">
            <a:xfrm>
              <a:off x="1524000" y="4441792"/>
              <a:ext cx="498374" cy="95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Connector 42"/>
          <p:cNvCxnSpPr>
            <a:stCxn id="2" idx="2"/>
          </p:cNvCxnSpPr>
          <p:nvPr/>
        </p:nvCxnSpPr>
        <p:spPr>
          <a:xfrm>
            <a:off x="4576975" y="6217472"/>
            <a:ext cx="439" cy="17773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2022374" y="3924603"/>
            <a:ext cx="2078878" cy="1993228"/>
            <a:chOff x="2022374" y="3924603"/>
            <a:chExt cx="2078878" cy="1993228"/>
          </a:xfrm>
        </p:grpSpPr>
        <p:grpSp>
          <p:nvGrpSpPr>
            <p:cNvPr id="45" name="Group 136"/>
            <p:cNvGrpSpPr/>
            <p:nvPr/>
          </p:nvGrpSpPr>
          <p:grpSpPr>
            <a:xfrm>
              <a:off x="2965100" y="5684308"/>
              <a:ext cx="456552" cy="233523"/>
              <a:chOff x="2186474" y="4917284"/>
              <a:chExt cx="407436" cy="208401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2351315" y="4917284"/>
                <a:ext cx="242595" cy="20529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186474" y="4920395"/>
                <a:ext cx="242595" cy="20529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grpSp>
          <p:nvGrpSpPr>
            <p:cNvPr id="46" name="Group 159"/>
            <p:cNvGrpSpPr/>
            <p:nvPr/>
          </p:nvGrpSpPr>
          <p:grpSpPr>
            <a:xfrm>
              <a:off x="2022374" y="3924603"/>
              <a:ext cx="2078878" cy="1979195"/>
              <a:chOff x="2022374" y="3924603"/>
              <a:chExt cx="2078878" cy="1979195"/>
            </a:xfrm>
          </p:grpSpPr>
          <p:cxnSp>
            <p:nvCxnSpPr>
              <p:cNvPr id="56" name="Straight Connector 55"/>
              <p:cNvCxnSpPr>
                <a:stCxn id="42" idx="3"/>
                <a:endCxn id="57" idx="1"/>
              </p:cNvCxnSpPr>
              <p:nvPr/>
            </p:nvCxnSpPr>
            <p:spPr>
              <a:xfrm flipV="1">
                <a:off x="2022374" y="4914201"/>
                <a:ext cx="271824" cy="6324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/>
              <p:cNvSpPr/>
              <p:nvPr/>
            </p:nvSpPr>
            <p:spPr>
              <a:xfrm>
                <a:off x="2294198" y="3924603"/>
                <a:ext cx="1807054" cy="197919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ESAV Model Provider</a:t>
                </a:r>
                <a:endParaRPr lang="en-US" sz="1200" dirty="0"/>
              </a:p>
            </p:txBody>
          </p:sp>
        </p:grpSp>
        <p:cxnSp>
          <p:nvCxnSpPr>
            <p:cNvPr id="47" name="Straight Connector 46"/>
            <p:cNvCxnSpPr/>
            <p:nvPr/>
          </p:nvCxnSpPr>
          <p:spPr>
            <a:xfrm>
              <a:off x="2403991" y="5123128"/>
              <a:ext cx="1536944" cy="0"/>
            </a:xfrm>
            <a:prstGeom prst="line">
              <a:avLst/>
            </a:prstGeom>
            <a:ln w="50800" cap="rnd" cmpd="dbl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184"/>
            <p:cNvGrpSpPr/>
            <p:nvPr/>
          </p:nvGrpSpPr>
          <p:grpSpPr>
            <a:xfrm>
              <a:off x="2428393" y="4398191"/>
              <a:ext cx="1505573" cy="616913"/>
              <a:chOff x="307913" y="5551677"/>
              <a:chExt cx="1343604" cy="550546"/>
            </a:xfrm>
          </p:grpSpPr>
          <p:sp>
            <p:nvSpPr>
              <p:cNvPr id="49" name="TextBox 105"/>
              <p:cNvSpPr txBox="1"/>
              <p:nvPr/>
            </p:nvSpPr>
            <p:spPr>
              <a:xfrm>
                <a:off x="802886" y="5551677"/>
                <a:ext cx="386536" cy="466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…</a:t>
                </a:r>
                <a:endParaRPr lang="en-US" sz="2800" dirty="0"/>
              </a:p>
            </p:txBody>
          </p:sp>
          <p:grpSp>
            <p:nvGrpSpPr>
              <p:cNvPr id="50" name="Group 148"/>
              <p:cNvGrpSpPr/>
              <p:nvPr/>
            </p:nvGrpSpPr>
            <p:grpSpPr>
              <a:xfrm>
                <a:off x="307913" y="5647488"/>
                <a:ext cx="1343604" cy="136386"/>
                <a:chOff x="693575" y="5733991"/>
                <a:chExt cx="1511559" cy="228600"/>
              </a:xfrm>
            </p:grpSpPr>
            <p:sp>
              <p:nvSpPr>
                <p:cNvPr id="54" name="Rounded Rectangle 110"/>
                <p:cNvSpPr/>
                <p:nvPr/>
              </p:nvSpPr>
              <p:spPr>
                <a:xfrm>
                  <a:off x="693575" y="5733991"/>
                  <a:ext cx="858418" cy="228600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i="1" dirty="0" smtClean="0"/>
                    <a:t>Independent </a:t>
                  </a:r>
                  <a:endParaRPr lang="en-US" sz="900" i="1" dirty="0"/>
                </a:p>
              </p:txBody>
            </p:sp>
            <p:sp>
              <p:nvSpPr>
                <p:cNvPr id="55" name="Rounded Rectangle 111"/>
                <p:cNvSpPr/>
                <p:nvPr/>
              </p:nvSpPr>
              <p:spPr>
                <a:xfrm>
                  <a:off x="1608037" y="5733991"/>
                  <a:ext cx="597097" cy="22860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dirty="0" smtClean="0"/>
                    <a:t>var: area</a:t>
                  </a:r>
                  <a:endParaRPr lang="en-US" sz="900" dirty="0"/>
                </a:p>
              </p:txBody>
            </p:sp>
          </p:grpSp>
          <p:grpSp>
            <p:nvGrpSpPr>
              <p:cNvPr id="51" name="Group 149"/>
              <p:cNvGrpSpPr/>
              <p:nvPr/>
            </p:nvGrpSpPr>
            <p:grpSpPr>
              <a:xfrm>
                <a:off x="307913" y="5965837"/>
                <a:ext cx="1343604" cy="136386"/>
                <a:chOff x="699796" y="6066783"/>
                <a:chExt cx="1511559" cy="228600"/>
              </a:xfrm>
            </p:grpSpPr>
            <p:sp>
              <p:nvSpPr>
                <p:cNvPr id="52" name="Rounded Rectangle 108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i="1" dirty="0" smtClean="0"/>
                    <a:t>MSTCPERF task</a:t>
                  </a:r>
                  <a:endParaRPr lang="en-US" sz="900" i="1" dirty="0"/>
                </a:p>
              </p:txBody>
            </p:sp>
            <p:sp>
              <p:nvSpPr>
                <p:cNvPr id="53" name="Rounded Rectangle 109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dirty="0" smtClean="0"/>
                    <a:t>var: range</a:t>
                  </a:r>
                  <a:endParaRPr lang="en-US" sz="900" dirty="0"/>
                </a:p>
              </p:txBody>
            </p:sp>
          </p:grpSp>
        </p:grpSp>
      </p:grpSp>
      <p:grpSp>
        <p:nvGrpSpPr>
          <p:cNvPr id="60" name="Group 59"/>
          <p:cNvGrpSpPr/>
          <p:nvPr/>
        </p:nvGrpSpPr>
        <p:grpSpPr>
          <a:xfrm>
            <a:off x="3101021" y="4905337"/>
            <a:ext cx="4248380" cy="1012494"/>
            <a:chOff x="3101021" y="4905337"/>
            <a:chExt cx="4248380" cy="1012494"/>
          </a:xfrm>
        </p:grpSpPr>
        <p:cxnSp>
          <p:nvCxnSpPr>
            <p:cNvPr id="61" name="Curved Connector 19"/>
            <p:cNvCxnSpPr>
              <a:stCxn id="63" idx="2"/>
            </p:cNvCxnSpPr>
            <p:nvPr/>
          </p:nvCxnSpPr>
          <p:spPr>
            <a:xfrm rot="10800000" flipV="1">
              <a:off x="3101021" y="4905337"/>
              <a:ext cx="4248380" cy="1012494"/>
            </a:xfrm>
            <a:prstGeom prst="curvedConnector4">
              <a:avLst>
                <a:gd name="adj1" fmla="val 45693"/>
                <a:gd name="adj2" fmla="val 121170"/>
              </a:avLst>
            </a:prstGeom>
            <a:ln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20"/>
            <p:cNvGrpSpPr/>
            <p:nvPr/>
          </p:nvGrpSpPr>
          <p:grpSpPr>
            <a:xfrm>
              <a:off x="5461353" y="5241641"/>
              <a:ext cx="459129" cy="338555"/>
              <a:chOff x="1531031" y="5868955"/>
              <a:chExt cx="479717" cy="364372"/>
            </a:xfrm>
          </p:grpSpPr>
          <p:pic>
            <p:nvPicPr>
              <p:cNvPr id="63" name="Picture 3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9" t="31348" r="55316" b="35203"/>
              <a:stretch/>
            </p:blipFill>
            <p:spPr bwMode="auto">
              <a:xfrm>
                <a:off x="1531031" y="5878194"/>
                <a:ext cx="446247" cy="35084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4" name="TextBox 83"/>
              <p:cNvSpPr txBox="1"/>
              <p:nvPr/>
            </p:nvSpPr>
            <p:spPr>
              <a:xfrm>
                <a:off x="1534888" y="5868955"/>
                <a:ext cx="475860" cy="364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[X]</a:t>
                </a:r>
                <a:endParaRPr lang="en-US" sz="1600" dirty="0"/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2295890" y="5186396"/>
            <a:ext cx="1658988" cy="600164"/>
            <a:chOff x="2295890" y="5186396"/>
            <a:chExt cx="1658988" cy="600164"/>
          </a:xfrm>
        </p:grpSpPr>
        <p:sp>
          <p:nvSpPr>
            <p:cNvPr id="69" name="Rectangle 68"/>
            <p:cNvSpPr/>
            <p:nvPr/>
          </p:nvSpPr>
          <p:spPr>
            <a:xfrm>
              <a:off x="2295890" y="5186396"/>
              <a:ext cx="1145613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accent6">
                      <a:lumMod val="75000"/>
                    </a:schemeClr>
                  </a:solidFill>
                </a:rPr>
                <a:t>new models for parallel table execution</a:t>
              </a:r>
              <a:endParaRPr lang="en-US" sz="11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70" name="Group 258"/>
            <p:cNvGrpSpPr/>
            <p:nvPr/>
          </p:nvGrpSpPr>
          <p:grpSpPr>
            <a:xfrm>
              <a:off x="3233458" y="5318306"/>
              <a:ext cx="721420" cy="418217"/>
              <a:chOff x="2519267" y="5896946"/>
              <a:chExt cx="1175656" cy="699796"/>
            </a:xfrm>
          </p:grpSpPr>
          <p:grpSp>
            <p:nvGrpSpPr>
              <p:cNvPr id="71" name="Group 210"/>
              <p:cNvGrpSpPr/>
              <p:nvPr/>
            </p:nvGrpSpPr>
            <p:grpSpPr>
              <a:xfrm>
                <a:off x="2519267" y="58969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105" name="Rounded Rectangle 117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06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113" name="Rounded Rectangle 125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14" name="Rounded Rectangle 126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07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11" name="Rounded Rectangle 122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12" name="Rounded Rectangle 123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08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09" name="Rounded Rectangle 107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10" name="Rounded Rectangle 109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  <p:grpSp>
            <p:nvGrpSpPr>
              <p:cNvPr id="72" name="Group 211"/>
              <p:cNvGrpSpPr/>
              <p:nvPr/>
            </p:nvGrpSpPr>
            <p:grpSpPr>
              <a:xfrm>
                <a:off x="2671667" y="60493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95" name="Rounded Rectangle 94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96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103" name="Rounded Rectangle 115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04" name="Rounded Rectangle 116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97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01" name="Rounded Rectangle 113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02" name="Rounded Rectangle 113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98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99" name="Rounded Rectangle 111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00" name="Rounded Rectangle 112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  <p:grpSp>
            <p:nvGrpSpPr>
              <p:cNvPr id="73" name="Group 224"/>
              <p:cNvGrpSpPr/>
              <p:nvPr/>
            </p:nvGrpSpPr>
            <p:grpSpPr>
              <a:xfrm>
                <a:off x="2824067" y="62017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85" name="Rounded Rectangle 84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86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93" name="Rounded Rectangle 92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94" name="Rounded Rectangle 93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87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91" name="Rounded Rectangle 103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92" name="Rounded Rectangle 104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88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89" name="Rounded Rectangle 100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90" name="Rounded Rectangle 101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  <p:grpSp>
            <p:nvGrpSpPr>
              <p:cNvPr id="74" name="Group 246"/>
              <p:cNvGrpSpPr/>
              <p:nvPr/>
            </p:nvGrpSpPr>
            <p:grpSpPr>
              <a:xfrm>
                <a:off x="2976467" y="63541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75" name="Rounded Rectangle 73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76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83" name="Rounded Rectangle 82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84" name="Rounded Rectangle 83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77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81" name="Rounded Rectangle 80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82" name="Rounded Rectangle 81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78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79" name="Rounded Rectangle 77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80" name="Rounded Rectangle 79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</p:grpSp>
      </p:grpSp>
      <p:grpSp>
        <p:nvGrpSpPr>
          <p:cNvPr id="115" name="Group 114"/>
          <p:cNvGrpSpPr/>
          <p:nvPr/>
        </p:nvGrpSpPr>
        <p:grpSpPr>
          <a:xfrm>
            <a:off x="3729441" y="1320517"/>
            <a:ext cx="1595537" cy="2741052"/>
            <a:chOff x="3729441" y="1320517"/>
            <a:chExt cx="1595537" cy="2741052"/>
          </a:xfrm>
        </p:grpSpPr>
        <p:cxnSp>
          <p:nvCxnSpPr>
            <p:cNvPr id="116" name="Curved Connector 115"/>
            <p:cNvCxnSpPr/>
            <p:nvPr/>
          </p:nvCxnSpPr>
          <p:spPr>
            <a:xfrm rot="10800000" flipV="1">
              <a:off x="3729441" y="1320517"/>
              <a:ext cx="1595537" cy="99953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urved Connector 116"/>
            <p:cNvCxnSpPr/>
            <p:nvPr/>
          </p:nvCxnSpPr>
          <p:spPr>
            <a:xfrm rot="10800000">
              <a:off x="3729441" y="2320054"/>
              <a:ext cx="1595537" cy="37099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urved Connector 117"/>
            <p:cNvCxnSpPr/>
            <p:nvPr/>
          </p:nvCxnSpPr>
          <p:spPr>
            <a:xfrm rot="10800000">
              <a:off x="3729441" y="2320053"/>
              <a:ext cx="1595537" cy="174151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2504074" y="2028208"/>
            <a:ext cx="1486525" cy="3600367"/>
            <a:chOff x="2504074" y="2028208"/>
            <a:chExt cx="1486525" cy="3600367"/>
          </a:xfrm>
        </p:grpSpPr>
        <p:grpSp>
          <p:nvGrpSpPr>
            <p:cNvPr id="120" name="Group 122"/>
            <p:cNvGrpSpPr/>
            <p:nvPr/>
          </p:nvGrpSpPr>
          <p:grpSpPr>
            <a:xfrm>
              <a:off x="2936340" y="2274383"/>
              <a:ext cx="1054259" cy="3354192"/>
              <a:chOff x="2936340" y="2274383"/>
              <a:chExt cx="1054259" cy="3354192"/>
            </a:xfrm>
          </p:grpSpPr>
          <p:sp>
            <p:nvSpPr>
              <p:cNvPr id="129" name="Rounded Rectangle 128"/>
              <p:cNvSpPr/>
              <p:nvPr/>
            </p:nvSpPr>
            <p:spPr>
              <a:xfrm>
                <a:off x="2936340" y="2844735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30" name="Rounded Rectangle 129"/>
              <p:cNvSpPr/>
              <p:nvPr/>
            </p:nvSpPr>
            <p:spPr>
              <a:xfrm>
                <a:off x="3267210" y="2706370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31" name="Rounded Rectangle 130"/>
              <p:cNvSpPr/>
              <p:nvPr/>
            </p:nvSpPr>
            <p:spPr>
              <a:xfrm>
                <a:off x="3411299" y="2406586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cxnSp>
            <p:nvCxnSpPr>
              <p:cNvPr id="132" name="Curved Connector 131"/>
              <p:cNvCxnSpPr>
                <a:endCxn id="129" idx="3"/>
              </p:cNvCxnSpPr>
              <p:nvPr/>
            </p:nvCxnSpPr>
            <p:spPr>
              <a:xfrm flipH="1" flipV="1">
                <a:off x="3053745" y="2872406"/>
                <a:ext cx="646008" cy="2457318"/>
              </a:xfrm>
              <a:prstGeom prst="curvedConnector3">
                <a:avLst>
                  <a:gd name="adj1" fmla="val -89824"/>
                </a:avLst>
              </a:prstGeom>
              <a:ln>
                <a:solidFill>
                  <a:schemeClr val="accent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urved Connector 132"/>
              <p:cNvCxnSpPr>
                <a:endCxn id="130" idx="3"/>
              </p:cNvCxnSpPr>
              <p:nvPr/>
            </p:nvCxnSpPr>
            <p:spPr>
              <a:xfrm flipH="1" flipV="1">
                <a:off x="3384615" y="2734042"/>
                <a:ext cx="403201" cy="2695299"/>
              </a:xfrm>
              <a:prstGeom prst="curvedConnector3">
                <a:avLst>
                  <a:gd name="adj1" fmla="val -136138"/>
                </a:avLst>
              </a:prstGeom>
              <a:ln>
                <a:solidFill>
                  <a:schemeClr val="accent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urved Connector 119"/>
              <p:cNvCxnSpPr>
                <a:endCxn id="131" idx="3"/>
              </p:cNvCxnSpPr>
              <p:nvPr/>
            </p:nvCxnSpPr>
            <p:spPr>
              <a:xfrm flipH="1" flipV="1">
                <a:off x="3528704" y="2434258"/>
                <a:ext cx="357829" cy="3094701"/>
              </a:xfrm>
              <a:prstGeom prst="curvedConnector3">
                <a:avLst>
                  <a:gd name="adj1" fmla="val -141712"/>
                </a:avLst>
              </a:prstGeom>
              <a:ln>
                <a:solidFill>
                  <a:schemeClr val="accent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urved Connector 120"/>
              <p:cNvCxnSpPr>
                <a:endCxn id="135" idx="3"/>
              </p:cNvCxnSpPr>
              <p:nvPr/>
            </p:nvCxnSpPr>
            <p:spPr>
              <a:xfrm flipH="1" flipV="1">
                <a:off x="3304567" y="2302055"/>
                <a:ext cx="686032" cy="3326520"/>
              </a:xfrm>
              <a:prstGeom prst="curvedConnector3">
                <a:avLst>
                  <a:gd name="adj1" fmla="val -67819"/>
                </a:avLst>
              </a:prstGeom>
              <a:ln>
                <a:solidFill>
                  <a:schemeClr val="accent6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Rounded Rectangle 121"/>
              <p:cNvSpPr/>
              <p:nvPr/>
            </p:nvSpPr>
            <p:spPr>
              <a:xfrm>
                <a:off x="3187161" y="2274383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  <p:sp>
          <p:nvSpPr>
            <p:cNvPr id="121" name="Rounded Rectangle 120"/>
            <p:cNvSpPr/>
            <p:nvPr/>
          </p:nvSpPr>
          <p:spPr>
            <a:xfrm>
              <a:off x="2744222" y="2364869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2536095" y="2429648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2733549" y="2642955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3000379" y="2481532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2504074" y="2890855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3025538" y="2028208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b="1" dirty="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390386" y="2048211"/>
              <a:ext cx="117405" cy="55344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590863" y="2097259"/>
              <a:ext cx="117405" cy="5123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594799" y="1320518"/>
            <a:ext cx="3983983" cy="3033131"/>
            <a:chOff x="2594799" y="1320518"/>
            <a:chExt cx="3983983" cy="3033131"/>
          </a:xfrm>
        </p:grpSpPr>
        <p:grpSp>
          <p:nvGrpSpPr>
            <p:cNvPr id="138" name="Group 148"/>
            <p:cNvGrpSpPr/>
            <p:nvPr/>
          </p:nvGrpSpPr>
          <p:grpSpPr>
            <a:xfrm>
              <a:off x="2594799" y="1320518"/>
              <a:ext cx="2730178" cy="2741051"/>
              <a:chOff x="2594799" y="1320518"/>
              <a:chExt cx="2730178" cy="2741051"/>
            </a:xfrm>
          </p:grpSpPr>
          <p:cxnSp>
            <p:nvCxnSpPr>
              <p:cNvPr id="146" name="Curved Connector 9"/>
              <p:cNvCxnSpPr/>
              <p:nvPr/>
            </p:nvCxnSpPr>
            <p:spPr>
              <a:xfrm rot="16200000" flipH="1">
                <a:off x="3647844" y="2384438"/>
                <a:ext cx="1355199" cy="1999063"/>
              </a:xfrm>
              <a:prstGeom prst="curvedConnector4">
                <a:avLst>
                  <a:gd name="adj1" fmla="val -18902"/>
                  <a:gd name="adj2" fmla="val 78664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7" name="Group 147"/>
              <p:cNvGrpSpPr/>
              <p:nvPr/>
            </p:nvGrpSpPr>
            <p:grpSpPr>
              <a:xfrm>
                <a:off x="2594799" y="1320518"/>
                <a:ext cx="2730178" cy="1370526"/>
                <a:chOff x="2594799" y="1320518"/>
                <a:chExt cx="2730178" cy="1370526"/>
              </a:xfrm>
            </p:grpSpPr>
            <p:grpSp>
              <p:nvGrpSpPr>
                <p:cNvPr id="148" name="Group 145"/>
                <p:cNvGrpSpPr/>
                <p:nvPr/>
              </p:nvGrpSpPr>
              <p:grpSpPr>
                <a:xfrm>
                  <a:off x="2594799" y="1320518"/>
                  <a:ext cx="2730178" cy="1370526"/>
                  <a:chOff x="2594799" y="1320518"/>
                  <a:chExt cx="2730178" cy="1370526"/>
                </a:xfrm>
              </p:grpSpPr>
              <p:cxnSp>
                <p:nvCxnSpPr>
                  <p:cNvPr id="150" name="Curved Connector 9"/>
                  <p:cNvCxnSpPr/>
                  <p:nvPr/>
                </p:nvCxnSpPr>
                <p:spPr>
                  <a:xfrm rot="10800000" flipV="1">
                    <a:off x="2649567" y="1782291"/>
                    <a:ext cx="2160564" cy="314968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Curved Connector 9"/>
                  <p:cNvCxnSpPr/>
                  <p:nvPr/>
                </p:nvCxnSpPr>
                <p:spPr>
                  <a:xfrm rot="10800000" flipV="1">
                    <a:off x="3449089" y="1782291"/>
                    <a:ext cx="1361040" cy="265920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Curved Connector 9"/>
                  <p:cNvCxnSpPr/>
                  <p:nvPr/>
                </p:nvCxnSpPr>
                <p:spPr>
                  <a:xfrm rot="10800000" flipV="1">
                    <a:off x="3059083" y="2044568"/>
                    <a:ext cx="1751047" cy="436964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Curved Connector 9"/>
                  <p:cNvCxnSpPr/>
                  <p:nvPr/>
                </p:nvCxnSpPr>
                <p:spPr>
                  <a:xfrm rot="10800000" flipV="1">
                    <a:off x="2594799" y="2044567"/>
                    <a:ext cx="2215332" cy="385080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Curved Connector 9"/>
                  <p:cNvCxnSpPr/>
                  <p:nvPr/>
                </p:nvCxnSpPr>
                <p:spPr>
                  <a:xfrm rot="10800000" flipV="1">
                    <a:off x="3245865" y="2044568"/>
                    <a:ext cx="1564265" cy="229815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Curved Connector 9"/>
                  <p:cNvCxnSpPr/>
                  <p:nvPr/>
                </p:nvCxnSpPr>
                <p:spPr>
                  <a:xfrm rot="10800000" flipV="1">
                    <a:off x="3470003" y="2044568"/>
                    <a:ext cx="1340127" cy="362018"/>
                  </a:xfrm>
                  <a:prstGeom prst="curvedConnector2">
                    <a:avLst/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Curved Connector 9"/>
                  <p:cNvCxnSpPr/>
                  <p:nvPr/>
                </p:nvCxnSpPr>
                <p:spPr>
                  <a:xfrm flipV="1">
                    <a:off x="4810130" y="1320518"/>
                    <a:ext cx="514847" cy="461773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Curved Connector 9"/>
                  <p:cNvCxnSpPr/>
                  <p:nvPr/>
                </p:nvCxnSpPr>
                <p:spPr>
                  <a:xfrm>
                    <a:off x="4810130" y="2044568"/>
                    <a:ext cx="514847" cy="646476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9" name="Curved Connector 9"/>
                <p:cNvCxnSpPr/>
                <p:nvPr/>
              </p:nvCxnSpPr>
              <p:spPr>
                <a:xfrm rot="10800000" flipV="1">
                  <a:off x="3084241" y="1782290"/>
                  <a:ext cx="1725888" cy="245917"/>
                </a:xfrm>
                <a:prstGeom prst="curvedConnector2">
                  <a:avLst/>
                </a:prstGeom>
                <a:ln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9" name="Group 155"/>
            <p:cNvGrpSpPr/>
            <p:nvPr/>
          </p:nvGrpSpPr>
          <p:grpSpPr>
            <a:xfrm>
              <a:off x="5826993" y="1568194"/>
              <a:ext cx="751789" cy="2785455"/>
              <a:chOff x="5826993" y="1568194"/>
              <a:chExt cx="751789" cy="2785455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6013105" y="1568194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41" name="Rounded Rectangle 140"/>
              <p:cNvSpPr/>
              <p:nvPr/>
            </p:nvSpPr>
            <p:spPr>
              <a:xfrm>
                <a:off x="6250585" y="1568194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42" name="Rounded Rectangle 141"/>
              <p:cNvSpPr/>
              <p:nvPr/>
            </p:nvSpPr>
            <p:spPr>
              <a:xfrm>
                <a:off x="5826993" y="2931698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43" name="Rounded Rectangle 142"/>
              <p:cNvSpPr/>
              <p:nvPr/>
            </p:nvSpPr>
            <p:spPr>
              <a:xfrm>
                <a:off x="6461377" y="2931698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6249915" y="2931698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  <p:sp>
            <p:nvSpPr>
              <p:cNvPr id="145" name="Rounded Rectangle 144"/>
              <p:cNvSpPr/>
              <p:nvPr/>
            </p:nvSpPr>
            <p:spPr>
              <a:xfrm>
                <a:off x="6018439" y="4298305"/>
                <a:ext cx="117405" cy="55344"/>
              </a:xfrm>
              <a:prstGeom prst="roundRect">
                <a:avLst/>
              </a:prstGeom>
              <a:ln w="3175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900" dirty="0"/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3285731" y="4835637"/>
            <a:ext cx="4004390" cy="1078708"/>
            <a:chOff x="3285731" y="4835637"/>
            <a:chExt cx="4004390" cy="1078708"/>
          </a:xfrm>
        </p:grpSpPr>
        <p:cxnSp>
          <p:nvCxnSpPr>
            <p:cNvPr id="158" name="Curved Connector 19"/>
            <p:cNvCxnSpPr/>
            <p:nvPr/>
          </p:nvCxnSpPr>
          <p:spPr>
            <a:xfrm rot="5400000" flipH="1" flipV="1">
              <a:off x="4748572" y="3372796"/>
              <a:ext cx="1078708" cy="4004390"/>
            </a:xfrm>
            <a:prstGeom prst="curvedConnector4">
              <a:avLst>
                <a:gd name="adj1" fmla="val -11147"/>
                <a:gd name="adj2" fmla="val 49086"/>
              </a:avLst>
            </a:prstGeom>
            <a:ln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9" name="Group 621"/>
            <p:cNvGrpSpPr/>
            <p:nvPr/>
          </p:nvGrpSpPr>
          <p:grpSpPr>
            <a:xfrm>
              <a:off x="4826143" y="5241641"/>
              <a:ext cx="639995" cy="338553"/>
              <a:chOff x="2289107" y="5993363"/>
              <a:chExt cx="668695" cy="364371"/>
            </a:xfrm>
          </p:grpSpPr>
          <p:pic>
            <p:nvPicPr>
              <p:cNvPr id="160" name="Picture 3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9" t="31348" r="55316" b="35203"/>
              <a:stretch/>
            </p:blipFill>
            <p:spPr bwMode="auto">
              <a:xfrm>
                <a:off x="2363006" y="6002606"/>
                <a:ext cx="446248" cy="35084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1" name="TextBox 86"/>
              <p:cNvSpPr txBox="1"/>
              <p:nvPr/>
            </p:nvSpPr>
            <p:spPr>
              <a:xfrm>
                <a:off x="2289107" y="5993363"/>
                <a:ext cx="668695" cy="364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[X Y]</a:t>
                </a:r>
                <a:endParaRPr lang="en-US" sz="1600" dirty="0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7128075" y="4638999"/>
            <a:ext cx="726655" cy="627032"/>
            <a:chOff x="7128075" y="4638999"/>
            <a:chExt cx="726655" cy="627032"/>
          </a:xfrm>
        </p:grpSpPr>
        <p:sp>
          <p:nvSpPr>
            <p:cNvPr id="66" name="Rounded Rectangle 44"/>
            <p:cNvSpPr/>
            <p:nvPr/>
          </p:nvSpPr>
          <p:spPr>
            <a:xfrm>
              <a:off x="7128075" y="4638999"/>
              <a:ext cx="726655" cy="42692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Matlab Client</a:t>
              </a:r>
              <a:endParaRPr lang="en-US" sz="1200" dirty="0"/>
            </a:p>
          </p:txBody>
        </p:sp>
        <p:cxnSp>
          <p:nvCxnSpPr>
            <p:cNvPr id="67" name="Straight Connector 45"/>
            <p:cNvCxnSpPr>
              <a:endCxn id="38" idx="0"/>
            </p:cNvCxnSpPr>
            <p:nvPr/>
          </p:nvCxnSpPr>
          <p:spPr>
            <a:xfrm flipH="1">
              <a:off x="7487040" y="5065928"/>
              <a:ext cx="4363" cy="200103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ransition xmlns:p14="http://schemas.microsoft.com/office/powerpoint/2010/main" advTm="3116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/>
          <a:lstStyle/>
          <a:p>
            <a:r>
              <a:rPr lang="en-US" dirty="0" smtClean="0"/>
              <a:t>ESAV SORCER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5478087" cy="5094288"/>
          </a:xfrm>
        </p:spPr>
        <p:txBody>
          <a:bodyPr>
            <a:normAutofit/>
          </a:bodyPr>
          <a:lstStyle/>
          <a:p>
            <a:r>
              <a:rPr lang="en-US" dirty="0" smtClean="0"/>
              <a:t>Wing </a:t>
            </a:r>
            <a:r>
              <a:rPr lang="en-US" dirty="0"/>
              <a:t>Optimization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Minimize weight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esign variables</a:t>
            </a:r>
          </a:p>
          <a:p>
            <a:pPr lvl="2"/>
            <a:r>
              <a:rPr lang="en-US" dirty="0" smtClean="0"/>
              <a:t>Wing area</a:t>
            </a:r>
          </a:p>
          <a:p>
            <a:pPr lvl="2"/>
            <a:r>
              <a:rPr lang="en-US" dirty="0" smtClean="0"/>
              <a:t>Aspect ratio</a:t>
            </a:r>
          </a:p>
          <a:p>
            <a:pPr lvl="2"/>
            <a:r>
              <a:rPr lang="en-US" dirty="0" smtClean="0"/>
              <a:t>Structural sizing properties</a:t>
            </a:r>
          </a:p>
          <a:p>
            <a:pPr lvl="1"/>
            <a:r>
              <a:rPr lang="en-US" dirty="0" smtClean="0"/>
              <a:t>One constraint</a:t>
            </a:r>
          </a:p>
          <a:p>
            <a:pPr lvl="2"/>
            <a:r>
              <a:rPr lang="en-US" dirty="0" smtClean="0"/>
              <a:t>1400 </a:t>
            </a:r>
            <a:r>
              <a:rPr lang="en-US" dirty="0"/>
              <a:t>mi range </a:t>
            </a:r>
            <a:r>
              <a:rPr lang="en-US" dirty="0" smtClean="0"/>
              <a:t>minimum</a:t>
            </a:r>
          </a:p>
          <a:p>
            <a:pPr lvl="1"/>
            <a:r>
              <a:rPr lang="en-US" dirty="0" smtClean="0"/>
              <a:t>Robust successive linear programming (SLP) algorithm</a:t>
            </a:r>
            <a:endParaRPr lang="en-US" dirty="0"/>
          </a:p>
        </p:txBody>
      </p:sp>
      <p:pic>
        <p:nvPicPr>
          <p:cNvPr id="13" name="Picture 12" descr="D:\Screen shot 2012-08-13 at 8.30.44 AM.png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707"/>
          <a:stretch>
            <a:fillRect/>
          </a:stretch>
        </p:blipFill>
        <p:spPr bwMode="auto">
          <a:xfrm>
            <a:off x="5503025" y="1709058"/>
            <a:ext cx="3390810" cy="1566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7615591"/>
      </p:ext>
    </p:extLst>
  </p:cSld>
  <p:clrMapOvr>
    <a:masterClrMapping/>
  </p:clrMapOvr>
  <p:transition xmlns:p14="http://schemas.microsoft.com/office/powerpoint/2010/main" advTm="56479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0" y="2895600"/>
            <a:ext cx="1752600" cy="990600"/>
          </a:xfrm>
        </p:spPr>
        <p:txBody>
          <a:bodyPr/>
          <a:lstStyle/>
          <a:p>
            <a:r>
              <a:rPr lang="en-US" b="1" dirty="0" smtClean="0"/>
              <a:t>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4544776"/>
      </p:ext>
    </p:extLst>
  </p:cSld>
  <p:clrMapOvr>
    <a:masterClrMapping/>
  </p:clrMapOvr>
  <p:transition xmlns:p14="http://schemas.microsoft.com/office/powerpoint/2010/main" advTm="3533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/>
          <a:lstStyle/>
          <a:p>
            <a:r>
              <a:rPr lang="en-US" dirty="0" smtClean="0"/>
              <a:t>ESAV SORCER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" y="1600200"/>
            <a:ext cx="4800599" cy="5094288"/>
          </a:xfrm>
        </p:spPr>
        <p:txBody>
          <a:bodyPr>
            <a:noAutofit/>
          </a:bodyPr>
          <a:lstStyle/>
          <a:p>
            <a:r>
              <a:rPr lang="en-US" sz="2400" dirty="0" smtClean="0"/>
              <a:t>Robust SLP Algorithm</a:t>
            </a:r>
          </a:p>
          <a:p>
            <a:pPr lvl="1"/>
            <a:r>
              <a:rPr lang="en-US" sz="2000" dirty="0" smtClean="0"/>
              <a:t>First-things first: Parameter studies </a:t>
            </a:r>
          </a:p>
          <a:p>
            <a:pPr lvl="2"/>
            <a:r>
              <a:rPr lang="en-US" sz="1800" dirty="0" smtClean="0"/>
              <a:t>Vet MDA</a:t>
            </a:r>
          </a:p>
          <a:p>
            <a:pPr lvl="2"/>
            <a:r>
              <a:rPr lang="en-US" sz="1800" dirty="0" smtClean="0"/>
              <a:t>Finite-difference step sizes</a:t>
            </a:r>
          </a:p>
          <a:p>
            <a:pPr lvl="2"/>
            <a:r>
              <a:rPr lang="en-US" sz="1800" dirty="0" smtClean="0"/>
              <a:t>SLP move limits</a:t>
            </a:r>
          </a:p>
          <a:p>
            <a:pPr lvl="1"/>
            <a:r>
              <a:rPr lang="en-US" sz="2000" dirty="0" smtClean="0"/>
              <a:t>Gradient calculations</a:t>
            </a:r>
          </a:p>
          <a:p>
            <a:pPr lvl="2"/>
            <a:r>
              <a:rPr lang="en-US" sz="1800" dirty="0" smtClean="0"/>
              <a:t>High-order central differences</a:t>
            </a:r>
          </a:p>
          <a:p>
            <a:pPr lvl="2"/>
            <a:r>
              <a:rPr lang="en-US" sz="1800" dirty="0" smtClean="0"/>
              <a:t>Parallel</a:t>
            </a:r>
          </a:p>
          <a:p>
            <a:pPr lvl="1"/>
            <a:r>
              <a:rPr lang="en-US" sz="2000" dirty="0" smtClean="0"/>
              <a:t>Linear programming solution subject to move limits</a:t>
            </a:r>
          </a:p>
          <a:p>
            <a:pPr lvl="1"/>
            <a:r>
              <a:rPr lang="en-US" sz="2000" dirty="0" smtClean="0"/>
              <a:t>Line search, sort of</a:t>
            </a:r>
          </a:p>
          <a:p>
            <a:pPr lvl="2"/>
            <a:r>
              <a:rPr lang="en-US" sz="1800" dirty="0" smtClean="0"/>
              <a:t>Partial enumeration of line</a:t>
            </a:r>
          </a:p>
          <a:p>
            <a:pPr lvl="2"/>
            <a:r>
              <a:rPr lang="en-US" sz="1800" dirty="0" smtClean="0"/>
              <a:t>Parallel</a:t>
            </a:r>
          </a:p>
          <a:p>
            <a:pPr lvl="1"/>
            <a:r>
              <a:rPr lang="en-US" sz="2000" dirty="0" smtClean="0"/>
              <a:t>Visual feedback</a:t>
            </a:r>
            <a:endParaRPr lang="en-US" sz="20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5181600" y="3097775"/>
            <a:ext cx="3733800" cy="3722132"/>
            <a:chOff x="5410200" y="762000"/>
            <a:chExt cx="3733800" cy="3722132"/>
          </a:xfrm>
        </p:grpSpPr>
        <p:sp>
          <p:nvSpPr>
            <p:cNvPr id="5" name="Line 19"/>
            <p:cNvSpPr>
              <a:spLocks noChangeShapeType="1"/>
            </p:cNvSpPr>
            <p:nvPr/>
          </p:nvSpPr>
          <p:spPr bwMode="auto">
            <a:xfrm flipV="1">
              <a:off x="6064004" y="4031600"/>
              <a:ext cx="1123975" cy="7097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20"/>
            <p:cNvSpPr>
              <a:spLocks noChangeShapeType="1"/>
            </p:cNvSpPr>
            <p:nvPr/>
          </p:nvSpPr>
          <p:spPr bwMode="auto">
            <a:xfrm>
              <a:off x="8107031" y="1980588"/>
              <a:ext cx="8871" cy="2054560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22"/>
            <p:cNvSpPr>
              <a:spLocks noChangeShapeType="1"/>
            </p:cNvSpPr>
            <p:nvPr/>
          </p:nvSpPr>
          <p:spPr bwMode="auto">
            <a:xfrm flipH="1">
              <a:off x="6057794" y="1977040"/>
              <a:ext cx="2044801" cy="2065205"/>
            </a:xfrm>
            <a:prstGeom prst="line">
              <a:avLst/>
            </a:prstGeom>
            <a:noFill/>
            <a:ln w="28575" cap="rnd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23"/>
            <p:cNvSpPr>
              <a:spLocks noChangeArrowheads="1"/>
            </p:cNvSpPr>
            <p:nvPr/>
          </p:nvSpPr>
          <p:spPr bwMode="auto">
            <a:xfrm>
              <a:off x="6330139" y="3714012"/>
              <a:ext cx="50565" cy="50566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24"/>
            <p:cNvSpPr>
              <a:spLocks noChangeArrowheads="1"/>
            </p:cNvSpPr>
            <p:nvPr/>
          </p:nvSpPr>
          <p:spPr bwMode="auto">
            <a:xfrm>
              <a:off x="6652162" y="3405296"/>
              <a:ext cx="50566" cy="50566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25"/>
            <p:cNvSpPr>
              <a:spLocks noChangeArrowheads="1"/>
            </p:cNvSpPr>
            <p:nvPr/>
          </p:nvSpPr>
          <p:spPr bwMode="auto">
            <a:xfrm>
              <a:off x="6971523" y="3081499"/>
              <a:ext cx="50566" cy="5056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26"/>
            <p:cNvSpPr>
              <a:spLocks noChangeArrowheads="1"/>
            </p:cNvSpPr>
            <p:nvPr/>
          </p:nvSpPr>
          <p:spPr bwMode="auto">
            <a:xfrm>
              <a:off x="7299756" y="2748830"/>
              <a:ext cx="50566" cy="50566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27"/>
            <p:cNvSpPr>
              <a:spLocks noChangeArrowheads="1"/>
            </p:cNvSpPr>
            <p:nvPr/>
          </p:nvSpPr>
          <p:spPr bwMode="auto">
            <a:xfrm>
              <a:off x="7585407" y="2449873"/>
              <a:ext cx="50566" cy="50565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8"/>
            <p:cNvSpPr>
              <a:spLocks noChangeArrowheads="1"/>
            </p:cNvSpPr>
            <p:nvPr/>
          </p:nvSpPr>
          <p:spPr bwMode="auto">
            <a:xfrm>
              <a:off x="7857752" y="2170431"/>
              <a:ext cx="50565" cy="50566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29"/>
            <p:cNvSpPr>
              <a:spLocks noChangeShapeType="1"/>
            </p:cNvSpPr>
            <p:nvPr/>
          </p:nvSpPr>
          <p:spPr bwMode="auto">
            <a:xfrm flipH="1">
              <a:off x="7186205" y="4033374"/>
              <a:ext cx="911068" cy="1774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>
              <a:off x="8029852" y="1897200"/>
              <a:ext cx="152584" cy="141938"/>
            </a:xfrm>
            <a:prstGeom prst="star5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42"/>
            <p:cNvSpPr>
              <a:spLocks noChangeShapeType="1"/>
            </p:cNvSpPr>
            <p:nvPr/>
          </p:nvSpPr>
          <p:spPr bwMode="auto">
            <a:xfrm flipV="1">
              <a:off x="8304858" y="3597800"/>
              <a:ext cx="0" cy="415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Box 43"/>
            <p:cNvSpPr txBox="1">
              <a:spLocks noChangeArrowheads="1"/>
            </p:cNvSpPr>
            <p:nvPr/>
          </p:nvSpPr>
          <p:spPr bwMode="auto">
            <a:xfrm>
              <a:off x="7543801" y="4114800"/>
              <a:ext cx="160019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dirty="0" err="1" smtClean="0">
                  <a:latin typeface="Symbol" pitchFamily="18" charset="2"/>
                </a:rPr>
                <a:t>D</a:t>
              </a:r>
              <a:r>
                <a:rPr lang="en-US" dirty="0" err="1" smtClean="0"/>
                <a:t>objective</a:t>
              </a:r>
              <a:endParaRPr lang="en-US" dirty="0"/>
            </a:p>
          </p:txBody>
        </p:sp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5410200" y="4114800"/>
              <a:ext cx="954107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0000FF"/>
                  </a:solidFill>
                </a:rPr>
                <a:t>ALPHA </a:t>
              </a:r>
              <a:r>
                <a:rPr lang="en-US" sz="1200" b="1" dirty="0">
                  <a:solidFill>
                    <a:srgbClr val="0000FF"/>
                  </a:solidFill>
                </a:rPr>
                <a:t>= 0%</a:t>
              </a:r>
            </a:p>
          </p:txBody>
        </p:sp>
        <p:grpSp>
          <p:nvGrpSpPr>
            <p:cNvPr id="20" name="Group 45"/>
            <p:cNvGrpSpPr>
              <a:grpSpLocks noChangeAspect="1"/>
            </p:cNvGrpSpPr>
            <p:nvPr/>
          </p:nvGrpSpPr>
          <p:grpSpPr bwMode="auto">
            <a:xfrm>
              <a:off x="5638800" y="990600"/>
              <a:ext cx="1115315" cy="1713690"/>
              <a:chOff x="225" y="597"/>
              <a:chExt cx="938" cy="1299"/>
            </a:xfrm>
          </p:grpSpPr>
          <p:sp>
            <p:nvSpPr>
              <p:cNvPr id="21" name="Line 31"/>
              <p:cNvSpPr>
                <a:spLocks noChangeShapeType="1"/>
              </p:cNvSpPr>
              <p:nvPr/>
            </p:nvSpPr>
            <p:spPr bwMode="auto">
              <a:xfrm flipV="1">
                <a:off x="238" y="1657"/>
                <a:ext cx="901" cy="237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32"/>
              <p:cNvSpPr>
                <a:spLocks noChangeShapeType="1"/>
              </p:cNvSpPr>
              <p:nvPr/>
            </p:nvSpPr>
            <p:spPr bwMode="auto">
              <a:xfrm flipH="1">
                <a:off x="408" y="691"/>
                <a:ext cx="2" cy="628"/>
              </a:xfrm>
              <a:prstGeom prst="line">
                <a:avLst/>
              </a:prstGeom>
              <a:noFill/>
              <a:ln w="38100">
                <a:solidFill>
                  <a:srgbClr val="00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33"/>
              <p:cNvSpPr>
                <a:spLocks noChangeShapeType="1"/>
              </p:cNvSpPr>
              <p:nvPr/>
            </p:nvSpPr>
            <p:spPr bwMode="auto">
              <a:xfrm flipH="1">
                <a:off x="231" y="743"/>
                <a:ext cx="184" cy="1153"/>
              </a:xfrm>
              <a:prstGeom prst="line">
                <a:avLst/>
              </a:prstGeom>
              <a:noFill/>
              <a:ln w="28575" cap="rnd">
                <a:solidFill>
                  <a:srgbClr val="0000FF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Rectangle 34"/>
              <p:cNvSpPr>
                <a:spLocks noChangeArrowheads="1"/>
              </p:cNvSpPr>
              <p:nvPr/>
            </p:nvSpPr>
            <p:spPr bwMode="auto">
              <a:xfrm>
                <a:off x="225" y="1710"/>
                <a:ext cx="57" cy="57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35"/>
              <p:cNvSpPr>
                <a:spLocks noChangeArrowheads="1"/>
              </p:cNvSpPr>
              <p:nvPr/>
            </p:nvSpPr>
            <p:spPr bwMode="auto">
              <a:xfrm>
                <a:off x="258" y="1539"/>
                <a:ext cx="57" cy="57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36"/>
              <p:cNvSpPr>
                <a:spLocks noChangeArrowheads="1"/>
              </p:cNvSpPr>
              <p:nvPr/>
            </p:nvSpPr>
            <p:spPr bwMode="auto">
              <a:xfrm>
                <a:off x="281" y="1384"/>
                <a:ext cx="57" cy="57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37"/>
              <p:cNvSpPr>
                <a:spLocks noChangeArrowheads="1"/>
              </p:cNvSpPr>
              <p:nvPr/>
            </p:nvSpPr>
            <p:spPr bwMode="auto">
              <a:xfrm>
                <a:off x="309" y="1203"/>
                <a:ext cx="57" cy="57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38"/>
              <p:cNvSpPr>
                <a:spLocks noChangeArrowheads="1"/>
              </p:cNvSpPr>
              <p:nvPr/>
            </p:nvSpPr>
            <p:spPr bwMode="auto">
              <a:xfrm>
                <a:off x="335" y="1038"/>
                <a:ext cx="57" cy="57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39"/>
              <p:cNvSpPr>
                <a:spLocks noChangeArrowheads="1"/>
              </p:cNvSpPr>
              <p:nvPr/>
            </p:nvSpPr>
            <p:spPr bwMode="auto">
              <a:xfrm>
                <a:off x="356" y="860"/>
                <a:ext cx="57" cy="57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40"/>
              <p:cNvSpPr>
                <a:spLocks noChangeShapeType="1"/>
              </p:cNvSpPr>
              <p:nvPr/>
            </p:nvSpPr>
            <p:spPr bwMode="auto">
              <a:xfrm>
                <a:off x="388" y="1308"/>
                <a:ext cx="775" cy="355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 type="stealth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AutoShape 30"/>
              <p:cNvSpPr>
                <a:spLocks noChangeArrowheads="1"/>
              </p:cNvSpPr>
              <p:nvPr/>
            </p:nvSpPr>
            <p:spPr bwMode="auto">
              <a:xfrm>
                <a:off x="323" y="597"/>
                <a:ext cx="172" cy="160"/>
              </a:xfrm>
              <a:prstGeom prst="star5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" name="Text Box 46"/>
            <p:cNvSpPr txBox="1">
              <a:spLocks noChangeArrowheads="1"/>
            </p:cNvSpPr>
            <p:nvPr/>
          </p:nvSpPr>
          <p:spPr bwMode="auto">
            <a:xfrm>
              <a:off x="7924800" y="1524000"/>
              <a:ext cx="1107996" cy="27699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 b="1">
                  <a:solidFill>
                    <a:srgbClr val="0000FF"/>
                  </a:solidFill>
                </a:rPr>
                <a:t>ALPHA = 100%</a:t>
              </a:r>
            </a:p>
          </p:txBody>
        </p:sp>
        <p:sp>
          <p:nvSpPr>
            <p:cNvPr id="33" name="Text Box 57"/>
            <p:cNvSpPr txBox="1">
              <a:spLocks noChangeArrowheads="1"/>
            </p:cNvSpPr>
            <p:nvPr/>
          </p:nvSpPr>
          <p:spPr bwMode="auto">
            <a:xfrm rot="18854296">
              <a:off x="6352896" y="2343196"/>
              <a:ext cx="1991291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0000FF"/>
                  </a:solidFill>
                </a:rPr>
                <a:t>linear model prediction</a:t>
              </a:r>
            </a:p>
          </p:txBody>
        </p:sp>
        <p:grpSp>
          <p:nvGrpSpPr>
            <p:cNvPr id="34" name="Group 62"/>
            <p:cNvGrpSpPr>
              <a:grpSpLocks/>
            </p:cNvGrpSpPr>
            <p:nvPr/>
          </p:nvGrpSpPr>
          <p:grpSpPr bwMode="auto">
            <a:xfrm>
              <a:off x="6079085" y="3275777"/>
              <a:ext cx="2075850" cy="746951"/>
              <a:chOff x="1084" y="2226"/>
              <a:chExt cx="2340" cy="842"/>
            </a:xfrm>
          </p:grpSpPr>
          <p:sp>
            <p:nvSpPr>
              <p:cNvPr id="35" name="Freeform 49"/>
              <p:cNvSpPr>
                <a:spLocks/>
              </p:cNvSpPr>
              <p:nvPr/>
            </p:nvSpPr>
            <p:spPr bwMode="auto">
              <a:xfrm>
                <a:off x="1084" y="2226"/>
                <a:ext cx="2292" cy="842"/>
              </a:xfrm>
              <a:custGeom>
                <a:avLst/>
                <a:gdLst>
                  <a:gd name="T0" fmla="*/ 0 w 2292"/>
                  <a:gd name="T1" fmla="*/ 842 h 842"/>
                  <a:gd name="T2" fmla="*/ 1038 w 2292"/>
                  <a:gd name="T3" fmla="*/ 89 h 842"/>
                  <a:gd name="T4" fmla="*/ 2292 w 2292"/>
                  <a:gd name="T5" fmla="*/ 306 h 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92" h="842">
                    <a:moveTo>
                      <a:pt x="0" y="842"/>
                    </a:moveTo>
                    <a:cubicBezTo>
                      <a:pt x="173" y="717"/>
                      <a:pt x="656" y="178"/>
                      <a:pt x="1038" y="89"/>
                    </a:cubicBezTo>
                    <a:cubicBezTo>
                      <a:pt x="1420" y="0"/>
                      <a:pt x="2031" y="261"/>
                      <a:pt x="2292" y="306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Oval 51"/>
              <p:cNvSpPr>
                <a:spLocks noChangeArrowheads="1"/>
              </p:cNvSpPr>
              <p:nvPr/>
            </p:nvSpPr>
            <p:spPr bwMode="auto">
              <a:xfrm>
                <a:off x="1351" y="2741"/>
                <a:ext cx="92" cy="9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52"/>
              <p:cNvSpPr>
                <a:spLocks noChangeArrowheads="1"/>
              </p:cNvSpPr>
              <p:nvPr/>
            </p:nvSpPr>
            <p:spPr bwMode="auto">
              <a:xfrm>
                <a:off x="1720" y="2456"/>
                <a:ext cx="92" cy="9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53"/>
              <p:cNvSpPr>
                <a:spLocks noChangeArrowheads="1"/>
              </p:cNvSpPr>
              <p:nvPr/>
            </p:nvSpPr>
            <p:spPr bwMode="auto">
              <a:xfrm>
                <a:off x="2079" y="2278"/>
                <a:ext cx="92" cy="9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54"/>
              <p:cNvSpPr>
                <a:spLocks noChangeArrowheads="1"/>
              </p:cNvSpPr>
              <p:nvPr/>
            </p:nvSpPr>
            <p:spPr bwMode="auto">
              <a:xfrm>
                <a:off x="2460" y="2271"/>
                <a:ext cx="92" cy="9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55"/>
              <p:cNvSpPr>
                <a:spLocks noChangeArrowheads="1"/>
              </p:cNvSpPr>
              <p:nvPr/>
            </p:nvSpPr>
            <p:spPr bwMode="auto">
              <a:xfrm>
                <a:off x="2796" y="2338"/>
                <a:ext cx="92" cy="9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56"/>
              <p:cNvSpPr>
                <a:spLocks noChangeArrowheads="1"/>
              </p:cNvSpPr>
              <p:nvPr/>
            </p:nvSpPr>
            <p:spPr bwMode="auto">
              <a:xfrm>
                <a:off x="3076" y="2424"/>
                <a:ext cx="92" cy="9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60"/>
              <p:cNvSpPr>
                <a:spLocks noChangeArrowheads="1"/>
              </p:cNvSpPr>
              <p:nvPr/>
            </p:nvSpPr>
            <p:spPr bwMode="auto">
              <a:xfrm>
                <a:off x="3332" y="2485"/>
                <a:ext cx="92" cy="9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Rectangle 61"/>
              <p:cNvSpPr>
                <a:spLocks noChangeArrowheads="1"/>
              </p:cNvSpPr>
              <p:nvPr/>
            </p:nvSpPr>
            <p:spPr bwMode="auto">
              <a:xfrm>
                <a:off x="1790" y="2485"/>
                <a:ext cx="1375" cy="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0000FF"/>
                    </a:solidFill>
                  </a:rPr>
                  <a:t>actual results</a:t>
                </a:r>
              </a:p>
            </p:txBody>
          </p:sp>
        </p:grpSp>
        <p:sp>
          <p:nvSpPr>
            <p:cNvPr id="44" name="Rectangle 61"/>
            <p:cNvSpPr>
              <a:spLocks noChangeArrowheads="1"/>
            </p:cNvSpPr>
            <p:nvPr/>
          </p:nvSpPr>
          <p:spPr bwMode="auto">
            <a:xfrm>
              <a:off x="6019800" y="762000"/>
              <a:ext cx="1219784" cy="3078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LP solution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48" name="Picture 47" descr="Screen Shot 2013-09-04 at 3.44.09 PM.png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DCDCD"/>
              </a:clrFrom>
              <a:clrTo>
                <a:srgbClr val="CDCDCD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" t="9905" r="4742" b="2792"/>
          <a:stretch/>
        </p:blipFill>
        <p:spPr>
          <a:xfrm>
            <a:off x="4953000" y="533400"/>
            <a:ext cx="3898814" cy="2195348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>
            <a:off x="5807998" y="4812268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0" name="Rectangle 49"/>
          <p:cNvSpPr/>
          <p:nvPr/>
        </p:nvSpPr>
        <p:spPr>
          <a:xfrm>
            <a:off x="6019800" y="4126468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16726474"/>
      </p:ext>
    </p:extLst>
  </p:cSld>
  <p:clrMapOvr>
    <a:masterClrMapping/>
  </p:clrMapOvr>
  <p:transition xmlns:p14="http://schemas.microsoft.com/office/powerpoint/2010/main" advTm="18184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943600" y="3886200"/>
            <a:ext cx="2456766" cy="2331272"/>
          </a:xfrm>
          <a:prstGeom prst="roundRect">
            <a:avLst>
              <a:gd name="adj" fmla="val 318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/>
          <a:lstStyle/>
          <a:p>
            <a:r>
              <a:rPr lang="en-US" dirty="0" smtClean="0"/>
              <a:t>ESAV SORCER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5478087" cy="5094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Wing Optimization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Minimize weight</a:t>
            </a:r>
          </a:p>
          <a:p>
            <a:pPr lvl="1"/>
            <a:r>
              <a:rPr lang="en-US" dirty="0" smtClean="0"/>
              <a:t>Subject to minimum range</a:t>
            </a:r>
          </a:p>
          <a:p>
            <a:pPr lvl="2"/>
            <a:r>
              <a:rPr lang="en-US" dirty="0"/>
              <a:t>6000 </a:t>
            </a:r>
            <a:r>
              <a:rPr lang="en-US" dirty="0" err="1"/>
              <a:t>lb</a:t>
            </a:r>
            <a:r>
              <a:rPr lang="en-US" dirty="0"/>
              <a:t> fuel burn @ Mach </a:t>
            </a:r>
            <a:r>
              <a:rPr lang="en-US" dirty="0" smtClean="0"/>
              <a:t>0.8</a:t>
            </a:r>
          </a:p>
          <a:p>
            <a:pPr lvl="1"/>
            <a:r>
              <a:rPr lang="en-US" dirty="0" smtClean="0"/>
              <a:t>Design variables</a:t>
            </a:r>
          </a:p>
          <a:p>
            <a:pPr lvl="2"/>
            <a:r>
              <a:rPr lang="en-US" dirty="0" smtClean="0"/>
              <a:t>Wing area</a:t>
            </a:r>
          </a:p>
          <a:p>
            <a:pPr lvl="2"/>
            <a:r>
              <a:rPr lang="en-US" dirty="0" smtClean="0"/>
              <a:t>Aspect ratio</a:t>
            </a:r>
          </a:p>
          <a:p>
            <a:pPr lvl="2"/>
            <a:r>
              <a:rPr lang="en-US" dirty="0" smtClean="0"/>
              <a:t>Taper ratio</a:t>
            </a:r>
          </a:p>
          <a:p>
            <a:pPr lvl="2"/>
            <a:r>
              <a:rPr lang="en-US" dirty="0" smtClean="0"/>
              <a:t>Structural sizing properties</a:t>
            </a:r>
          </a:p>
          <a:p>
            <a:pPr lvl="1"/>
            <a:r>
              <a:rPr lang="en-US" dirty="0" smtClean="0"/>
              <a:t>Comments</a:t>
            </a:r>
          </a:p>
          <a:p>
            <a:pPr lvl="2"/>
            <a:r>
              <a:rPr lang="en-US" dirty="0" smtClean="0"/>
              <a:t>Case </a:t>
            </a:r>
            <a:r>
              <a:rPr lang="en-US" dirty="0"/>
              <a:t>1: 1500 mi range minimum</a:t>
            </a:r>
          </a:p>
          <a:p>
            <a:pPr lvl="2"/>
            <a:r>
              <a:rPr lang="en-US" dirty="0"/>
              <a:t>Case 2: 2500 mi range </a:t>
            </a:r>
            <a:r>
              <a:rPr lang="en-US" dirty="0" smtClean="0"/>
              <a:t>minimum</a:t>
            </a:r>
          </a:p>
          <a:p>
            <a:pPr lvl="2"/>
            <a:r>
              <a:rPr lang="en-US" dirty="0" smtClean="0"/>
              <a:t>Robust SLP algorithm</a:t>
            </a:r>
          </a:p>
          <a:p>
            <a:pPr lvl="2"/>
            <a:r>
              <a:rPr lang="en-US" dirty="0" smtClean="0"/>
              <a:t>Three </a:t>
            </a:r>
            <a:r>
              <a:rPr lang="en-US" dirty="0"/>
              <a:t>L</a:t>
            </a:r>
            <a:r>
              <a:rPr lang="en-US" dirty="0" smtClean="0"/>
              <a:t>inux boxes and two Macs</a:t>
            </a:r>
            <a:endParaRPr lang="en-US" dirty="0"/>
          </a:p>
        </p:txBody>
      </p:sp>
      <p:pic>
        <p:nvPicPr>
          <p:cNvPr id="13" name="Picture 12" descr="D:\Screen shot 2012-08-13 at 8.30.44 AM.png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707"/>
          <a:stretch>
            <a:fillRect/>
          </a:stretch>
        </p:blipFill>
        <p:spPr bwMode="auto">
          <a:xfrm>
            <a:off x="5562600" y="1752600"/>
            <a:ext cx="2819400" cy="1337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Users\falcon\Desktop\canstock039262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/>
          <a:stretch>
            <a:fillRect/>
          </a:stretch>
        </p:blipFill>
        <p:spPr bwMode="auto">
          <a:xfrm>
            <a:off x="6172200" y="4114800"/>
            <a:ext cx="596178" cy="9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encrypted-tbn1.google.com/images?q=tbn:ANd9GcRHV9vfytlrapL0FREHf7gATHncvyBMq-lpEaAig6cSva7lJxBVaQ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48400" y="5334000"/>
            <a:ext cx="762207" cy="588841"/>
          </a:xfrm>
          <a:prstGeom prst="rect">
            <a:avLst/>
          </a:prstGeom>
          <a:noFill/>
        </p:spPr>
      </p:pic>
      <p:pic>
        <p:nvPicPr>
          <p:cNvPr id="14" name="Picture 2" descr="https://encrypted-tbn1.google.com/images?q=tbn:ANd9GcRHV9vfytlrapL0FREHf7gATHncvyBMq-lpEaAig6cSva7lJxBVaQ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62800" y="5410200"/>
            <a:ext cx="762207" cy="588841"/>
          </a:xfrm>
          <a:prstGeom prst="rect">
            <a:avLst/>
          </a:prstGeom>
          <a:noFill/>
        </p:spPr>
      </p:pic>
      <p:pic>
        <p:nvPicPr>
          <p:cNvPr id="16" name="Picture 2" descr="C:\Users\falcon\Desktop\canstock039262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/>
          <a:stretch>
            <a:fillRect/>
          </a:stretch>
        </p:blipFill>
        <p:spPr bwMode="auto">
          <a:xfrm>
            <a:off x="6934200" y="4114800"/>
            <a:ext cx="596178" cy="9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falcon\Desktop\canstock039262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/>
          <a:stretch>
            <a:fillRect/>
          </a:stretch>
        </p:blipFill>
        <p:spPr bwMode="auto">
          <a:xfrm>
            <a:off x="7696200" y="4114800"/>
            <a:ext cx="596178" cy="9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advTm="206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ESAV</a:t>
            </a:r>
          </a:p>
          <a:p>
            <a:pPr lvl="1"/>
            <a:r>
              <a:rPr lang="en-US" dirty="0" smtClean="0"/>
              <a:t>Multidisciplinary Analysis (MDA) and N</a:t>
            </a:r>
            <a:r>
              <a:rPr lang="en-US" baseline="30000" dirty="0" smtClean="0"/>
              <a:t>2</a:t>
            </a:r>
            <a:r>
              <a:rPr lang="en-US" dirty="0" smtClean="0"/>
              <a:t> Diagram</a:t>
            </a:r>
          </a:p>
          <a:p>
            <a:pPr lvl="1"/>
            <a:r>
              <a:rPr lang="en-US" dirty="0" smtClean="0"/>
              <a:t>SORCER </a:t>
            </a:r>
            <a:r>
              <a:rPr lang="en-US" dirty="0" err="1" smtClean="0"/>
              <a:t>AirVehicle</a:t>
            </a:r>
            <a:r>
              <a:rPr lang="en-US" dirty="0" smtClean="0"/>
              <a:t> Provider and ESAV Model</a:t>
            </a:r>
          </a:p>
          <a:p>
            <a:pPr lvl="1"/>
            <a:r>
              <a:rPr lang="en-US" dirty="0" smtClean="0"/>
              <a:t>Optimization problem and algorithm</a:t>
            </a:r>
          </a:p>
          <a:p>
            <a:pPr lvl="1"/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Results</a:t>
            </a:r>
          </a:p>
          <a:p>
            <a:r>
              <a:rPr lang="en-US" dirty="0" smtClean="0"/>
              <a:t>Closing Remarks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advTm="626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optHistDv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800" y="609600"/>
            <a:ext cx="4351523" cy="5715000"/>
          </a:xfrm>
          <a:prstGeom prst="rect">
            <a:avLst/>
          </a:prstGeom>
        </p:spPr>
      </p:pic>
      <p:pic>
        <p:nvPicPr>
          <p:cNvPr id="13" name="Picture 12" descr="optHistResp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2477" y="609600"/>
            <a:ext cx="4351523" cy="5715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0878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2575847" y="258200"/>
            <a:ext cx="6568153" cy="6341600"/>
            <a:chOff x="40508" y="336176"/>
            <a:chExt cx="6568153" cy="6341600"/>
          </a:xfrm>
        </p:grpSpPr>
        <p:grpSp>
          <p:nvGrpSpPr>
            <p:cNvPr id="41" name="Group 48"/>
            <p:cNvGrpSpPr/>
            <p:nvPr/>
          </p:nvGrpSpPr>
          <p:grpSpPr>
            <a:xfrm>
              <a:off x="3196724" y="4594414"/>
              <a:ext cx="3411937" cy="1905703"/>
              <a:chOff x="3830659" y="4096866"/>
              <a:chExt cx="2767373" cy="1591936"/>
            </a:xfrm>
          </p:grpSpPr>
          <p:pic>
            <p:nvPicPr>
              <p:cNvPr id="55" name="Picture 6" descr="C:\Users\burtonSA\Desktop\Burton\mao2012\paper\figures\rayPlots\range2500\ribsNspars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27582"/>
              <a:stretch>
                <a:fillRect/>
              </a:stretch>
            </p:blipFill>
            <p:spPr bwMode="auto">
              <a:xfrm>
                <a:off x="3830659" y="4320779"/>
                <a:ext cx="2043190" cy="1344909"/>
              </a:xfrm>
              <a:prstGeom prst="rect">
                <a:avLst/>
              </a:prstGeom>
              <a:noFill/>
            </p:spPr>
          </p:pic>
          <p:sp>
            <p:nvSpPr>
              <p:cNvPr id="56" name="Rectangle 55"/>
              <p:cNvSpPr/>
              <p:nvPr/>
            </p:nvSpPr>
            <p:spPr>
              <a:xfrm>
                <a:off x="5262288" y="4096867"/>
                <a:ext cx="878543" cy="5020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096007" y="4096866"/>
                <a:ext cx="502025" cy="9950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444384" y="5286234"/>
                <a:ext cx="199184" cy="402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815864" y="4548186"/>
                <a:ext cx="199184" cy="3500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867990" y="5136219"/>
                <a:ext cx="199184" cy="4025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2" name="Picture 2" descr="C:\Users\burtonSA\Desktop\Burton\mao2012\figures\rayPlots\scottPaperAug27\baselinePlots\bottomSkins.pn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8FB"/>
                </a:clrFrom>
                <a:clrTo>
                  <a:srgbClr val="FFF8FB">
                    <a:alpha val="0"/>
                  </a:srgbClr>
                </a:clrTo>
              </a:clrChange>
            </a:blip>
            <a:srcRect l="82877" r="5194" b="48387"/>
            <a:stretch>
              <a:fillRect/>
            </a:stretch>
          </p:blipFill>
          <p:spPr bwMode="auto">
            <a:xfrm>
              <a:off x="5961063" y="1669482"/>
              <a:ext cx="585072" cy="1600200"/>
            </a:xfrm>
            <a:prstGeom prst="rect">
              <a:avLst/>
            </a:prstGeom>
            <a:noFill/>
          </p:spPr>
        </p:pic>
        <p:pic>
          <p:nvPicPr>
            <p:cNvPr id="43" name="Picture 8" descr="C:\Users\burtonSA\Desktop\Burton\mao2012\figures\rayPlots\scottPaperAug27\range2500Plots\bottomSkins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8FB"/>
                </a:clrFrom>
                <a:clrTo>
                  <a:srgbClr val="FFF8FB">
                    <a:alpha val="0"/>
                  </a:srgbClr>
                </a:clrTo>
              </a:clrChange>
            </a:blip>
            <a:srcRect l="83447" r="5613" b="45144"/>
            <a:stretch>
              <a:fillRect/>
            </a:stretch>
          </p:blipFill>
          <p:spPr bwMode="auto">
            <a:xfrm>
              <a:off x="5961063" y="4804981"/>
              <a:ext cx="504879" cy="1600200"/>
            </a:xfrm>
            <a:prstGeom prst="rect">
              <a:avLst/>
            </a:prstGeom>
            <a:noFill/>
          </p:spPr>
        </p:pic>
        <p:pic>
          <p:nvPicPr>
            <p:cNvPr id="44" name="Picture 2" descr="C:\Users\burtonSA\Desktop\Burton\mao2012\paper\figures\rayPlots\baseline\topSkinsNdisp.png"/>
            <p:cNvPicPr>
              <a:picLocks noChangeAspect="1" noChangeArrowheads="1"/>
            </p:cNvPicPr>
            <p:nvPr/>
          </p:nvPicPr>
          <p:blipFill>
            <a:blip r:embed="rId6" cstate="print"/>
            <a:srcRect l="15624" r="28160"/>
            <a:stretch>
              <a:fillRect/>
            </a:stretch>
          </p:blipFill>
          <p:spPr bwMode="auto">
            <a:xfrm>
              <a:off x="1700488" y="336176"/>
              <a:ext cx="2232212" cy="1892808"/>
            </a:xfrm>
            <a:prstGeom prst="rect">
              <a:avLst/>
            </a:prstGeom>
            <a:noFill/>
          </p:spPr>
        </p:pic>
        <p:pic>
          <p:nvPicPr>
            <p:cNvPr id="45" name="Picture 3" descr="C:\Users\burtonSA\Desktop\Burton\mao2012\paper\figures\rayPlots\range1500\topSkinsNdisp.png"/>
            <p:cNvPicPr>
              <a:picLocks noChangeAspect="1" noChangeArrowheads="1"/>
            </p:cNvPicPr>
            <p:nvPr/>
          </p:nvPicPr>
          <p:blipFill>
            <a:blip r:embed="rId7" cstate="print"/>
            <a:srcRect l="17912" r="31065"/>
            <a:stretch>
              <a:fillRect/>
            </a:stretch>
          </p:blipFill>
          <p:spPr bwMode="auto">
            <a:xfrm>
              <a:off x="1781168" y="2250553"/>
              <a:ext cx="2026024" cy="1892808"/>
            </a:xfrm>
            <a:prstGeom prst="rect">
              <a:avLst/>
            </a:prstGeom>
            <a:noFill/>
          </p:spPr>
        </p:pic>
        <p:grpSp>
          <p:nvGrpSpPr>
            <p:cNvPr id="46" name="Group 52"/>
            <p:cNvGrpSpPr/>
            <p:nvPr/>
          </p:nvGrpSpPr>
          <p:grpSpPr>
            <a:xfrm>
              <a:off x="4084223" y="2866612"/>
              <a:ext cx="1799666" cy="1309408"/>
              <a:chOff x="4733365" y="2414588"/>
              <a:chExt cx="1476936" cy="1100138"/>
            </a:xfrm>
          </p:grpSpPr>
          <p:pic>
            <p:nvPicPr>
              <p:cNvPr id="51" name="Picture 4" descr="C:\Users\burtonSA\Desktop\Burton\mao2012\paper\figures\rayPlots\range1500\ribsNspars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19834" r="27041" b="21534"/>
              <a:stretch>
                <a:fillRect/>
              </a:stretch>
            </p:blipFill>
            <p:spPr bwMode="auto">
              <a:xfrm>
                <a:off x="4733365" y="2486440"/>
                <a:ext cx="1298737" cy="914400"/>
              </a:xfrm>
              <a:prstGeom prst="rect">
                <a:avLst/>
              </a:prstGeom>
              <a:noFill/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5698331" y="2414588"/>
                <a:ext cx="428625" cy="259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5634038" y="3255170"/>
                <a:ext cx="204788" cy="259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005513" y="2650332"/>
                <a:ext cx="204788" cy="259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56"/>
            <p:cNvGrpSpPr>
              <a:grpSpLocks noChangeAspect="1"/>
            </p:cNvGrpSpPr>
            <p:nvPr/>
          </p:nvGrpSpPr>
          <p:grpSpPr>
            <a:xfrm>
              <a:off x="4236625" y="847165"/>
              <a:ext cx="1437035" cy="1260383"/>
              <a:chOff x="5011270" y="1299882"/>
              <a:chExt cx="1488142" cy="1305207"/>
            </a:xfrm>
          </p:grpSpPr>
          <p:pic>
            <p:nvPicPr>
              <p:cNvPr id="48" name="Picture 7" descr="C:\Users\burtonSA\Desktop\Burton\mao2012\paper\figures\rayPlots\baseline\ribNSpars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22994" r="27468" b="26186"/>
              <a:stretch>
                <a:fillRect/>
              </a:stretch>
            </p:blipFill>
            <p:spPr bwMode="auto">
              <a:xfrm>
                <a:off x="5011270" y="1518996"/>
                <a:ext cx="1443318" cy="1025175"/>
              </a:xfrm>
              <a:prstGeom prst="rect">
                <a:avLst/>
              </a:prstGeom>
              <a:noFill/>
            </p:spPr>
          </p:pic>
          <p:sp>
            <p:nvSpPr>
              <p:cNvPr id="49" name="Rectangle 48"/>
              <p:cNvSpPr/>
              <p:nvPr/>
            </p:nvSpPr>
            <p:spPr>
              <a:xfrm>
                <a:off x="5943600" y="1299882"/>
                <a:ext cx="555812" cy="3675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096002" y="2433358"/>
                <a:ext cx="142875" cy="1717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714" t="25143" r="31429" b="26095"/>
            <a:stretch>
              <a:fillRect/>
            </a:stretch>
          </p:blipFill>
          <p:spPr bwMode="auto">
            <a:xfrm>
              <a:off x="40508" y="4244139"/>
              <a:ext cx="4220840" cy="24336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6" name="Picture 65" descr="mstcGeomFigBaseline.jpg"/>
          <p:cNvPicPr>
            <a:picLocks noChangeAspect="1"/>
          </p:cNvPicPr>
          <p:nvPr/>
        </p:nvPicPr>
        <p:blipFill>
          <a:blip r:embed="rId11" cstate="print"/>
          <a:srcRect l="22098" r="15143" b="61400"/>
          <a:stretch>
            <a:fillRect/>
          </a:stretch>
        </p:blipFill>
        <p:spPr>
          <a:xfrm>
            <a:off x="228600" y="792531"/>
            <a:ext cx="2500829" cy="1188669"/>
          </a:xfrm>
          <a:prstGeom prst="rect">
            <a:avLst/>
          </a:prstGeom>
        </p:spPr>
      </p:pic>
      <p:pic>
        <p:nvPicPr>
          <p:cNvPr id="67" name="Picture 66" descr="mstcGeomFig1500.jpg"/>
          <p:cNvPicPr>
            <a:picLocks noChangeAspect="1"/>
          </p:cNvPicPr>
          <p:nvPr/>
        </p:nvPicPr>
        <p:blipFill>
          <a:blip r:embed="rId12" cstate="print"/>
          <a:srcRect l="21945" t="8728" r="16858" b="62937"/>
          <a:stretch>
            <a:fillRect/>
          </a:stretch>
        </p:blipFill>
        <p:spPr>
          <a:xfrm>
            <a:off x="228600" y="3004841"/>
            <a:ext cx="2418742" cy="865484"/>
          </a:xfrm>
          <a:prstGeom prst="rect">
            <a:avLst/>
          </a:prstGeom>
        </p:spPr>
      </p:pic>
      <p:grpSp>
        <p:nvGrpSpPr>
          <p:cNvPr id="68" name="Group 26"/>
          <p:cNvGrpSpPr/>
          <p:nvPr/>
        </p:nvGrpSpPr>
        <p:grpSpPr>
          <a:xfrm>
            <a:off x="228600" y="4448706"/>
            <a:ext cx="2420133" cy="1571094"/>
            <a:chOff x="770586" y="3249432"/>
            <a:chExt cx="2365860" cy="1490518"/>
          </a:xfrm>
        </p:grpSpPr>
        <p:pic>
          <p:nvPicPr>
            <p:cNvPr id="69" name="Picture 68" descr="mstcGeomFig1500.jpg"/>
            <p:cNvPicPr>
              <a:picLocks noChangeAspect="1"/>
            </p:cNvPicPr>
            <p:nvPr/>
          </p:nvPicPr>
          <p:blipFill>
            <a:blip r:embed="rId12" cstate="print"/>
            <a:srcRect l="21945" t="8728" r="16858" b="63253"/>
            <a:stretch>
              <a:fillRect/>
            </a:stretch>
          </p:blipFill>
          <p:spPr>
            <a:xfrm>
              <a:off x="770586" y="3927987"/>
              <a:ext cx="2364500" cy="811963"/>
            </a:xfrm>
            <a:prstGeom prst="rect">
              <a:avLst/>
            </a:prstGeom>
          </p:spPr>
        </p:pic>
        <p:pic>
          <p:nvPicPr>
            <p:cNvPr id="70" name="Picture 69" descr="mstcGeomFig2500.jpg"/>
            <p:cNvPicPr>
              <a:picLocks noChangeAspect="1"/>
            </p:cNvPicPr>
            <p:nvPr/>
          </p:nvPicPr>
          <p:blipFill>
            <a:blip r:embed="rId13" cstate="print"/>
            <a:srcRect l="51131" t="10304" r="37328" b="68302"/>
            <a:stretch>
              <a:fillRect/>
            </a:stretch>
          </p:blipFill>
          <p:spPr>
            <a:xfrm>
              <a:off x="1857318" y="3249432"/>
              <a:ext cx="905069" cy="1258270"/>
            </a:xfrm>
            <a:prstGeom prst="rect">
              <a:avLst/>
            </a:prstGeom>
          </p:spPr>
        </p:pic>
        <p:pic>
          <p:nvPicPr>
            <p:cNvPr id="71" name="Picture 70" descr="mstcGeomFig1500.jpg"/>
            <p:cNvPicPr>
              <a:picLocks noChangeAspect="1"/>
            </p:cNvPicPr>
            <p:nvPr/>
          </p:nvPicPr>
          <p:blipFill>
            <a:blip r:embed="rId12" cstate="print"/>
            <a:srcRect l="69795" t="17311" r="16858" b="70035"/>
            <a:stretch>
              <a:fillRect/>
            </a:stretch>
          </p:blipFill>
          <p:spPr>
            <a:xfrm>
              <a:off x="2620735" y="4176516"/>
              <a:ext cx="515711" cy="366712"/>
            </a:xfrm>
            <a:prstGeom prst="rect">
              <a:avLst/>
            </a:prstGeom>
          </p:spPr>
        </p:pic>
      </p:grpSp>
    </p:spTree>
  </p:cSld>
  <p:clrMapOvr>
    <a:masterClrMapping/>
  </p:clrMapOvr>
  <p:transition xmlns:p14="http://schemas.microsoft.com/office/powerpoint/2010/main" advTm="64224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SLP optimization method</a:t>
            </a:r>
          </a:p>
          <a:p>
            <a:pPr lvl="1"/>
            <a:r>
              <a:rPr lang="en-US" dirty="0" smtClean="0"/>
              <a:t>Worked…failure tolerance was critical</a:t>
            </a:r>
          </a:p>
          <a:p>
            <a:r>
              <a:rPr lang="en-US" dirty="0" smtClean="0"/>
              <a:t>SORCER software</a:t>
            </a:r>
          </a:p>
          <a:p>
            <a:pPr lvl="1"/>
            <a:r>
              <a:rPr lang="en-US" dirty="0" smtClean="0"/>
              <a:t>Results consistent with expectations; provider implementations sound</a:t>
            </a:r>
          </a:p>
          <a:p>
            <a:pPr lvl="1"/>
            <a:r>
              <a:rPr lang="en-US" dirty="0" smtClean="0"/>
              <a:t>Space computing worked well</a:t>
            </a:r>
          </a:p>
          <a:p>
            <a:pPr lvl="2"/>
            <a:r>
              <a:rPr lang="en-US" dirty="0" smtClean="0"/>
              <a:t>Increased throughput 5x</a:t>
            </a:r>
          </a:p>
          <a:p>
            <a:pPr lvl="2"/>
            <a:r>
              <a:rPr lang="en-US" dirty="0" smtClean="0"/>
              <a:t>Allowed for dynamic addition/subtraction of computers for parallel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7851" y="6246696"/>
            <a:ext cx="4048299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1" i="1" dirty="0" smtClean="0"/>
              <a:t>Thank You.</a:t>
            </a:r>
            <a:endParaRPr lang="en-US" b="1" i="1" dirty="0"/>
          </a:p>
        </p:txBody>
      </p:sp>
    </p:spTree>
  </p:cSld>
  <p:clrMapOvr>
    <a:masterClrMapping/>
  </p:clrMapOvr>
  <p:transition xmlns:p14="http://schemas.microsoft.com/office/powerpoint/2010/main" advTm="76521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029200" y="1447800"/>
            <a:ext cx="3429000" cy="4419600"/>
          </a:xfrm>
          <a:prstGeom prst="roundRect">
            <a:avLst>
              <a:gd name="adj" fmla="val 318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19800" y="1524000"/>
            <a:ext cx="13153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network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34000" y="1981200"/>
            <a:ext cx="2819400" cy="2286000"/>
            <a:chOff x="5334000" y="1981200"/>
            <a:chExt cx="2819400" cy="1905000"/>
          </a:xfrm>
        </p:grpSpPr>
        <p:sp>
          <p:nvSpPr>
            <p:cNvPr id="5" name="Rounded Rectangle 4"/>
            <p:cNvSpPr/>
            <p:nvPr/>
          </p:nvSpPr>
          <p:spPr>
            <a:xfrm>
              <a:off x="5334000" y="1981200"/>
              <a:ext cx="2819400" cy="1905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/>
                <a:t>Java Virtual Machine Process</a:t>
              </a:r>
              <a:endParaRPr lang="en-US" sz="16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638800" y="2438400"/>
              <a:ext cx="2209800" cy="1219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/>
                <a:t>Engineering Air Vehicle Provider</a:t>
              </a:r>
            </a:p>
            <a:p>
              <a:pPr algn="ctr"/>
              <a:endParaRPr lang="en-US" sz="1600" dirty="0" smtClean="0"/>
            </a:p>
            <a:p>
              <a:pPr algn="ctr"/>
              <a:r>
                <a:rPr lang="en-US" sz="1600" i="1" dirty="0" smtClean="0"/>
                <a:t>doMstcGeomService</a:t>
              </a:r>
            </a:p>
            <a:p>
              <a:pPr algn="ctr"/>
              <a:r>
                <a:rPr lang="en-US" sz="1600" i="1" dirty="0" smtClean="0"/>
                <a:t>executeAwave</a:t>
              </a:r>
            </a:p>
            <a:p>
              <a:pPr algn="ctr"/>
              <a:endParaRPr lang="en-US" sz="1600" i="1" dirty="0"/>
            </a:p>
          </p:txBody>
        </p:sp>
      </p:grpSp>
      <p:cxnSp>
        <p:nvCxnSpPr>
          <p:cNvPr id="7" name="Straight Connector 6"/>
          <p:cNvCxnSpPr>
            <a:stCxn id="5" idx="2"/>
            <a:endCxn id="27" idx="0"/>
          </p:cNvCxnSpPr>
          <p:nvPr/>
        </p:nvCxnSpPr>
        <p:spPr>
          <a:xfrm>
            <a:off x="6743700" y="4267200"/>
            <a:ext cx="1066800" cy="175260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5105400" y="5181600"/>
            <a:ext cx="533400" cy="360405"/>
            <a:chOff x="2362200" y="4724400"/>
            <a:chExt cx="2819400" cy="1905000"/>
          </a:xfrm>
        </p:grpSpPr>
        <p:sp>
          <p:nvSpPr>
            <p:cNvPr id="9" name="Rounded Rectangle 8"/>
            <p:cNvSpPr/>
            <p:nvPr/>
          </p:nvSpPr>
          <p:spPr>
            <a:xfrm>
              <a:off x="2362200" y="4724400"/>
              <a:ext cx="2819400" cy="1905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sz="16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667000" y="5257800"/>
              <a:ext cx="2209800" cy="1219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sz="1600" i="1" dirty="0"/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5334000" y="4572000"/>
            <a:ext cx="533400" cy="360405"/>
            <a:chOff x="2362200" y="4724400"/>
            <a:chExt cx="2819400" cy="1905000"/>
          </a:xfrm>
        </p:grpSpPr>
        <p:sp>
          <p:nvSpPr>
            <p:cNvPr id="12" name="Rounded Rectangle 11"/>
            <p:cNvSpPr/>
            <p:nvPr/>
          </p:nvSpPr>
          <p:spPr>
            <a:xfrm>
              <a:off x="2362200" y="4724400"/>
              <a:ext cx="2819400" cy="1905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sz="16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667000" y="5257800"/>
              <a:ext cx="2209800" cy="1219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sz="1600" i="1" dirty="0"/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324600" y="4648200"/>
            <a:ext cx="533400" cy="360405"/>
            <a:chOff x="2362200" y="4724400"/>
            <a:chExt cx="2819400" cy="1905000"/>
          </a:xfrm>
        </p:grpSpPr>
        <p:sp>
          <p:nvSpPr>
            <p:cNvPr id="15" name="Rounded Rectangle 14"/>
            <p:cNvSpPr/>
            <p:nvPr/>
          </p:nvSpPr>
          <p:spPr>
            <a:xfrm>
              <a:off x="2362200" y="4724400"/>
              <a:ext cx="2819400" cy="1905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sz="16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67000" y="5257800"/>
              <a:ext cx="2209800" cy="1219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sz="1600" i="1" dirty="0"/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6019800" y="5181600"/>
            <a:ext cx="533400" cy="360405"/>
            <a:chOff x="2362200" y="4724400"/>
            <a:chExt cx="2819400" cy="1905000"/>
          </a:xfrm>
        </p:grpSpPr>
        <p:sp>
          <p:nvSpPr>
            <p:cNvPr id="18" name="Rounded Rectangle 17"/>
            <p:cNvSpPr/>
            <p:nvPr/>
          </p:nvSpPr>
          <p:spPr>
            <a:xfrm>
              <a:off x="2362200" y="4724400"/>
              <a:ext cx="2819400" cy="1905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sz="16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667000" y="5257800"/>
              <a:ext cx="2209800" cy="12192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en-US" sz="1600" i="1" dirty="0"/>
            </a:p>
          </p:txBody>
        </p:sp>
      </p:grpSp>
      <p:cxnSp>
        <p:nvCxnSpPr>
          <p:cNvPr id="20" name="Straight Connector 19"/>
          <p:cNvCxnSpPr>
            <a:stCxn id="18" idx="2"/>
            <a:endCxn id="26" idx="0"/>
          </p:cNvCxnSpPr>
          <p:nvPr/>
        </p:nvCxnSpPr>
        <p:spPr>
          <a:xfrm>
            <a:off x="6286500" y="5542005"/>
            <a:ext cx="685800" cy="477795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9" idx="2"/>
            <a:endCxn id="25" idx="0"/>
          </p:cNvCxnSpPr>
          <p:nvPr/>
        </p:nvCxnSpPr>
        <p:spPr>
          <a:xfrm>
            <a:off x="5372100" y="5542005"/>
            <a:ext cx="762000" cy="477795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5" idx="2"/>
            <a:endCxn id="26" idx="0"/>
          </p:cNvCxnSpPr>
          <p:nvPr/>
        </p:nvCxnSpPr>
        <p:spPr>
          <a:xfrm>
            <a:off x="6591300" y="5008605"/>
            <a:ext cx="381000" cy="1011195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2"/>
            <a:endCxn id="25" idx="0"/>
          </p:cNvCxnSpPr>
          <p:nvPr/>
        </p:nvCxnSpPr>
        <p:spPr>
          <a:xfrm>
            <a:off x="5600700" y="4932405"/>
            <a:ext cx="533400" cy="1087395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943600" y="6019800"/>
            <a:ext cx="2057400" cy="611889"/>
            <a:chOff x="5943600" y="6019800"/>
            <a:chExt cx="2057400" cy="611889"/>
          </a:xfrm>
        </p:grpSpPr>
        <p:pic>
          <p:nvPicPr>
            <p:cNvPr id="25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/>
            <a:stretch>
              <a:fillRect/>
            </a:stretch>
          </p:blipFill>
          <p:spPr bwMode="auto">
            <a:xfrm>
              <a:off x="5943600" y="6019800"/>
              <a:ext cx="381000" cy="61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/>
            <a:stretch>
              <a:fillRect/>
            </a:stretch>
          </p:blipFill>
          <p:spPr bwMode="auto">
            <a:xfrm>
              <a:off x="6781800" y="6019800"/>
              <a:ext cx="381000" cy="61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/>
            <a:stretch>
              <a:fillRect/>
            </a:stretch>
          </p:blipFill>
          <p:spPr bwMode="auto">
            <a:xfrm>
              <a:off x="7620000" y="6019800"/>
              <a:ext cx="381000" cy="61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 l="31429" t="19147" r="26666" b="36286"/>
          <a:stretch>
            <a:fillRect/>
          </a:stretch>
        </p:blipFill>
        <p:spPr bwMode="auto">
          <a:xfrm>
            <a:off x="990600" y="2362200"/>
            <a:ext cx="114636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7" name="Group 36"/>
          <p:cNvGrpSpPr/>
          <p:nvPr/>
        </p:nvGrpSpPr>
        <p:grpSpPr>
          <a:xfrm>
            <a:off x="1782532" y="3984396"/>
            <a:ext cx="1819656" cy="957717"/>
            <a:chOff x="3622223" y="1273853"/>
            <a:chExt cx="1777091" cy="957717"/>
          </a:xfrm>
        </p:grpSpPr>
        <p:sp>
          <p:nvSpPr>
            <p:cNvPr id="38" name="Rounded Rectangle 37"/>
            <p:cNvSpPr/>
            <p:nvPr/>
          </p:nvSpPr>
          <p:spPr>
            <a:xfrm>
              <a:off x="3622223" y="1273853"/>
              <a:ext cx="1777091" cy="957717"/>
            </a:xfrm>
            <a:prstGeom prst="roundRect">
              <a:avLst>
                <a:gd name="adj" fmla="val 984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45720" rIns="45720" rtlCol="0" anchor="t" anchorCtr="0"/>
            <a:lstStyle/>
            <a:p>
              <a:pPr algn="ctr"/>
              <a:r>
                <a:rPr lang="en-US" sz="1400" i="1" dirty="0" err="1" smtClean="0"/>
                <a:t>IndependentEvaluator</a:t>
              </a:r>
              <a:endParaRPr lang="en-US" sz="1400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3993612" y="1671428"/>
              <a:ext cx="1034312" cy="464296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1100" dirty="0" smtClean="0"/>
                <a:t>evaluator value</a:t>
              </a:r>
              <a:endParaRPr lang="en-US" sz="11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76452" y="1143224"/>
            <a:ext cx="1820632" cy="1817689"/>
            <a:chOff x="6768195" y="1796368"/>
            <a:chExt cx="1777091" cy="1817689"/>
          </a:xfrm>
        </p:grpSpPr>
        <p:sp>
          <p:nvSpPr>
            <p:cNvPr id="41" name="Rounded Rectangle 40"/>
            <p:cNvSpPr/>
            <p:nvPr/>
          </p:nvSpPr>
          <p:spPr>
            <a:xfrm>
              <a:off x="6768195" y="1796368"/>
              <a:ext cx="1777091" cy="1817689"/>
            </a:xfrm>
            <a:prstGeom prst="roundRect">
              <a:avLst>
                <a:gd name="adj" fmla="val 984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45720" rIns="45720" rtlCol="0" anchor="t" anchorCtr="0"/>
            <a:lstStyle/>
            <a:p>
              <a:pPr algn="ctr"/>
              <a:r>
                <a:rPr lang="en-US" sz="1400" i="1" dirty="0" smtClean="0"/>
                <a:t>ExpressionEvaluator</a:t>
              </a:r>
              <a:endParaRPr lang="en-US" sz="1400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7139584" y="3064822"/>
              <a:ext cx="1034312" cy="464296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1100" dirty="0" smtClean="0"/>
                <a:t>evaluator value</a:t>
              </a:r>
              <a:endParaRPr lang="en-US" sz="1100" dirty="0"/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6802212" y="2223368"/>
              <a:ext cx="1709057" cy="34051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45720" rIns="45720" rtlCol="0" anchor="t" anchorCtr="0">
              <a:spAutoFit/>
            </a:bodyPr>
            <a:lstStyle/>
            <a:p>
              <a:pPr algn="ctr"/>
              <a:r>
                <a:rPr lang="en-US" sz="1400" i="1" dirty="0" err="1" smtClean="0"/>
                <a:t>expr</a:t>
              </a:r>
              <a:r>
                <a:rPr lang="en-US" sz="1400" i="1" dirty="0" smtClean="0"/>
                <a:t>: “X1 + X2”</a:t>
              </a:r>
              <a:endParaRPr lang="en-US" sz="1400" i="1" dirty="0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6802212" y="2626139"/>
              <a:ext cx="1709057" cy="34051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45720" rIns="45720" rtlCol="0" anchor="t" anchorCtr="0">
              <a:spAutoFit/>
            </a:bodyPr>
            <a:lstStyle/>
            <a:p>
              <a:pPr algn="ctr"/>
              <a:r>
                <a:rPr lang="en-US" sz="1400" i="1" dirty="0" smtClean="0"/>
                <a:t>vars: x1, x2</a:t>
              </a:r>
              <a:endParaRPr lang="en-US" sz="1400" i="1" dirty="0"/>
            </a:p>
          </p:txBody>
        </p:sp>
      </p:grpSp>
    </p:spTree>
  </p:cSld>
  <p:clrMapOvr>
    <a:masterClrMapping/>
  </p:clrMapOvr>
  <p:transition xmlns:p14="http://schemas.microsoft.com/office/powerpoint/2010/main" advTm="1935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SORCER Overview</a:t>
            </a:r>
            <a:endParaRPr lang="en-US" dirty="0"/>
          </a:p>
        </p:txBody>
      </p:sp>
      <p:sp>
        <p:nvSpPr>
          <p:cNvPr id="36" name="Content Placeholder 3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SORCER Tasks</a:t>
            </a:r>
          </a:p>
          <a:p>
            <a:pPr lvl="1"/>
            <a:r>
              <a:rPr lang="en-US" dirty="0" smtClean="0"/>
              <a:t>Client-side object to use remote services</a:t>
            </a:r>
          </a:p>
          <a:p>
            <a:pPr lvl="1"/>
            <a:r>
              <a:rPr lang="en-US" dirty="0" smtClean="0"/>
              <a:t>Contains</a:t>
            </a:r>
          </a:p>
          <a:p>
            <a:pPr lvl="2"/>
            <a:r>
              <a:rPr lang="en-US" dirty="0" smtClean="0"/>
              <a:t>Signature</a:t>
            </a:r>
          </a:p>
          <a:p>
            <a:pPr lvl="3"/>
            <a:r>
              <a:rPr lang="en-US" dirty="0" smtClean="0"/>
              <a:t>Service type</a:t>
            </a:r>
          </a:p>
          <a:p>
            <a:pPr lvl="3"/>
            <a:r>
              <a:rPr lang="en-US" dirty="0" smtClean="0"/>
              <a:t>Service</a:t>
            </a:r>
          </a:p>
          <a:p>
            <a:pPr lvl="3"/>
            <a:r>
              <a:rPr lang="en-US" dirty="0" smtClean="0"/>
              <a:t>Provider name (optional)</a:t>
            </a:r>
          </a:p>
          <a:p>
            <a:pPr lvl="2"/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Client calls method on task to execute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5715000" y="1600200"/>
            <a:ext cx="1982809" cy="1371600"/>
            <a:chOff x="1038606" y="2871441"/>
            <a:chExt cx="1237723" cy="856190"/>
          </a:xfrm>
        </p:grpSpPr>
        <p:sp>
          <p:nvSpPr>
            <p:cNvPr id="39" name="Rounded Rectangle 38"/>
            <p:cNvSpPr/>
            <p:nvPr/>
          </p:nvSpPr>
          <p:spPr>
            <a:xfrm>
              <a:off x="1038606" y="2871441"/>
              <a:ext cx="1237723" cy="85619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i="1" dirty="0" smtClean="0"/>
                <a:t>Task</a:t>
              </a:r>
              <a:endParaRPr lang="en-US" sz="1600" i="1" dirty="0"/>
            </a:p>
          </p:txBody>
        </p:sp>
        <p:sp>
          <p:nvSpPr>
            <p:cNvPr id="40" name="AutoShape 37"/>
            <p:cNvSpPr>
              <a:spLocks noChangeArrowheads="1"/>
            </p:cNvSpPr>
            <p:nvPr/>
          </p:nvSpPr>
          <p:spPr bwMode="auto">
            <a:xfrm>
              <a:off x="1196788" y="3427408"/>
              <a:ext cx="921360" cy="213720"/>
            </a:xfrm>
            <a:prstGeom prst="roundRect">
              <a:avLst>
                <a:gd name="adj" fmla="val 50000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0">
              <a:prstTxWarp prst="textNoShape">
                <a:avLst/>
              </a:prstTxWarp>
              <a:flatTx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Context</a:t>
              </a:r>
              <a:endParaRPr lang="en-US" sz="1600" dirty="0">
                <a:solidFill>
                  <a:schemeClr val="bg1"/>
                </a:solidFill>
                <a:cs typeface="Courier New" pitchFamily="49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196788" y="3160258"/>
              <a:ext cx="921360" cy="213720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600" dirty="0" smtClean="0"/>
                <a:t>Signature</a:t>
              </a:r>
              <a:endParaRPr lang="en-US" sz="1600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09600" y="6096000"/>
            <a:ext cx="8228791" cy="4001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Tasks use remote services to do calculations; Evaluators do local and remote.</a:t>
            </a:r>
            <a:endParaRPr lang="en-US" sz="2000" b="1" i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5638800" y="3441951"/>
            <a:ext cx="2209800" cy="2577849"/>
            <a:chOff x="5562600" y="3276600"/>
            <a:chExt cx="2209800" cy="2577849"/>
          </a:xfrm>
        </p:grpSpPr>
        <p:sp>
          <p:nvSpPr>
            <p:cNvPr id="44" name="Rounded Rectangle 43"/>
            <p:cNvSpPr/>
            <p:nvPr/>
          </p:nvSpPr>
          <p:spPr>
            <a:xfrm>
              <a:off x="5562600" y="3276600"/>
              <a:ext cx="2209800" cy="146304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/>
                <a:t>Engineering Air Vehicle Provider</a:t>
              </a:r>
            </a:p>
            <a:p>
              <a:pPr algn="ctr"/>
              <a:endParaRPr lang="en-US" sz="1600" dirty="0" smtClean="0"/>
            </a:p>
            <a:p>
              <a:pPr algn="ctr"/>
              <a:r>
                <a:rPr lang="en-US" sz="1600" i="1" dirty="0" smtClean="0"/>
                <a:t>doMstcGeomService</a:t>
              </a:r>
            </a:p>
            <a:p>
              <a:pPr algn="ctr"/>
              <a:r>
                <a:rPr lang="en-US" sz="1600" i="1" dirty="0" smtClean="0"/>
                <a:t>executeAwave</a:t>
              </a:r>
            </a:p>
            <a:p>
              <a:pPr algn="ctr"/>
              <a:endParaRPr lang="en-US" sz="1600" i="1" dirty="0"/>
            </a:p>
          </p:txBody>
        </p:sp>
        <p:cxnSp>
          <p:nvCxnSpPr>
            <p:cNvPr id="45" name="Straight Connector 44"/>
            <p:cNvCxnSpPr>
              <a:endCxn id="46" idx="0"/>
            </p:cNvCxnSpPr>
            <p:nvPr/>
          </p:nvCxnSpPr>
          <p:spPr>
            <a:xfrm>
              <a:off x="6667500" y="4861560"/>
              <a:ext cx="0" cy="38100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/>
            <a:stretch>
              <a:fillRect/>
            </a:stretch>
          </p:blipFill>
          <p:spPr bwMode="auto">
            <a:xfrm>
              <a:off x="6477000" y="5242560"/>
              <a:ext cx="381000" cy="61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125183" y="508823"/>
            <a:ext cx="4903583" cy="5708649"/>
          </a:xfrm>
          <a:prstGeom prst="roundRect">
            <a:avLst>
              <a:gd name="adj" fmla="val 318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3" name="Picture 2" descr="C:\Users\falcon\Desktop\canstock03926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/>
          <a:stretch>
            <a:fillRect/>
          </a:stretch>
        </p:blipFill>
        <p:spPr bwMode="auto">
          <a:xfrm>
            <a:off x="7196037" y="838166"/>
            <a:ext cx="596178" cy="9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>
            <a:endCxn id="3" idx="1"/>
          </p:cNvCxnSpPr>
          <p:nvPr/>
        </p:nvCxnSpPr>
        <p:spPr>
          <a:xfrm flipV="1">
            <a:off x="6861920" y="1316898"/>
            <a:ext cx="334116" cy="3619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endCxn id="49" idx="1"/>
          </p:cNvCxnSpPr>
          <p:nvPr/>
        </p:nvCxnSpPr>
        <p:spPr>
          <a:xfrm flipH="1" flipV="1">
            <a:off x="2296851" y="2320054"/>
            <a:ext cx="169515" cy="147648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92" idx="3"/>
            <a:endCxn id="25" idx="1"/>
          </p:cNvCxnSpPr>
          <p:nvPr/>
        </p:nvCxnSpPr>
        <p:spPr>
          <a:xfrm flipV="1">
            <a:off x="2022374" y="4914201"/>
            <a:ext cx="271824" cy="6324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:\Users\falcon\Desktop\canstock03926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6"/>
          <a:stretch>
            <a:fillRect/>
          </a:stretch>
        </p:blipFill>
        <p:spPr bwMode="auto">
          <a:xfrm>
            <a:off x="7129586" y="5266031"/>
            <a:ext cx="714907" cy="8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urved Connector 19"/>
          <p:cNvCxnSpPr>
            <a:stCxn id="77" idx="2"/>
            <a:endCxn id="24" idx="4"/>
          </p:cNvCxnSpPr>
          <p:nvPr/>
        </p:nvCxnSpPr>
        <p:spPr>
          <a:xfrm rot="10800000" flipV="1">
            <a:off x="3101021" y="4905337"/>
            <a:ext cx="4248380" cy="1012494"/>
          </a:xfrm>
          <a:prstGeom prst="curvedConnector4">
            <a:avLst>
              <a:gd name="adj1" fmla="val 45693"/>
              <a:gd name="adj2" fmla="val 12117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94"/>
          <p:cNvGrpSpPr/>
          <p:nvPr/>
        </p:nvGrpSpPr>
        <p:grpSpPr>
          <a:xfrm>
            <a:off x="5324977" y="671734"/>
            <a:ext cx="1536944" cy="1297568"/>
            <a:chOff x="4724400" y="1752600"/>
            <a:chExt cx="1371600" cy="1157976"/>
          </a:xfrm>
        </p:grpSpPr>
        <p:sp>
          <p:nvSpPr>
            <p:cNvPr id="10" name="Rounded Rectangle 95"/>
            <p:cNvSpPr/>
            <p:nvPr/>
          </p:nvSpPr>
          <p:spPr>
            <a:xfrm>
              <a:off x="4724400" y="1752600"/>
              <a:ext cx="1371600" cy="115797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/>
                <a:t>Engineering Air Vehicle Provider</a:t>
              </a:r>
              <a:endParaRPr lang="en-US" sz="1200" dirty="0"/>
            </a:p>
          </p:txBody>
        </p:sp>
        <p:grpSp>
          <p:nvGrpSpPr>
            <p:cNvPr id="11" name="Group 96"/>
            <p:cNvGrpSpPr/>
            <p:nvPr/>
          </p:nvGrpSpPr>
          <p:grpSpPr>
            <a:xfrm>
              <a:off x="4862497" y="2286000"/>
              <a:ext cx="1095406" cy="604126"/>
              <a:chOff x="7336625" y="5422380"/>
              <a:chExt cx="1095406" cy="604126"/>
            </a:xfrm>
          </p:grpSpPr>
          <p:sp>
            <p:nvSpPr>
              <p:cNvPr id="12" name="Freeform 97"/>
              <p:cNvSpPr/>
              <p:nvPr/>
            </p:nvSpPr>
            <p:spPr>
              <a:xfrm>
                <a:off x="7593378" y="542238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" name="Freeform 17"/>
              <p:cNvSpPr/>
              <p:nvPr/>
            </p:nvSpPr>
            <p:spPr>
              <a:xfrm>
                <a:off x="7807472" y="542238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" name="Freeform 18"/>
              <p:cNvSpPr/>
              <p:nvPr/>
            </p:nvSpPr>
            <p:spPr>
              <a:xfrm>
                <a:off x="8019435" y="5437016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" name="TextBox 19"/>
              <p:cNvSpPr txBox="1"/>
              <p:nvPr/>
            </p:nvSpPr>
            <p:spPr>
              <a:xfrm>
                <a:off x="7336625" y="5793040"/>
                <a:ext cx="1095406" cy="23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2"/>
                    </a:solidFill>
                  </a:rPr>
                  <a:t>worker threads</a:t>
                </a:r>
                <a:endParaRPr lang="en-US" sz="1100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4139202" y="6395209"/>
            <a:ext cx="876422" cy="3103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network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Curved Connector 19"/>
          <p:cNvCxnSpPr/>
          <p:nvPr/>
        </p:nvCxnSpPr>
        <p:spPr>
          <a:xfrm rot="5400000" flipH="1" flipV="1">
            <a:off x="4748572" y="3372796"/>
            <a:ext cx="1078708" cy="4004390"/>
          </a:xfrm>
          <a:prstGeom prst="curvedConnector4">
            <a:avLst>
              <a:gd name="adj1" fmla="val -11147"/>
              <a:gd name="adj2" fmla="val 49086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219"/>
          <p:cNvGrpSpPr/>
          <p:nvPr/>
        </p:nvGrpSpPr>
        <p:grpSpPr>
          <a:xfrm>
            <a:off x="7290122" y="4631762"/>
            <a:ext cx="477496" cy="477449"/>
            <a:chOff x="7430247" y="3240862"/>
            <a:chExt cx="426127" cy="426085"/>
          </a:xfrm>
        </p:grpSpPr>
        <p:sp>
          <p:nvSpPr>
            <p:cNvPr id="19" name="Oval 24"/>
            <p:cNvSpPr/>
            <p:nvPr/>
          </p:nvSpPr>
          <p:spPr>
            <a:xfrm>
              <a:off x="7483148" y="3303064"/>
              <a:ext cx="373226" cy="3638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25"/>
            <p:cNvSpPr/>
            <p:nvPr/>
          </p:nvSpPr>
          <p:spPr>
            <a:xfrm>
              <a:off x="7430247" y="3240862"/>
              <a:ext cx="373226" cy="363883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7128075" y="4638999"/>
            <a:ext cx="726655" cy="4269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Matlab Client</a:t>
            </a:r>
            <a:endParaRPr lang="en-US" sz="1200" dirty="0"/>
          </a:p>
        </p:txBody>
      </p:sp>
      <p:grpSp>
        <p:nvGrpSpPr>
          <p:cNvPr id="22" name="Group 136"/>
          <p:cNvGrpSpPr/>
          <p:nvPr/>
        </p:nvGrpSpPr>
        <p:grpSpPr>
          <a:xfrm>
            <a:off x="2965100" y="5684308"/>
            <a:ext cx="456552" cy="233523"/>
            <a:chOff x="2186474" y="4917284"/>
            <a:chExt cx="407436" cy="208401"/>
          </a:xfrm>
        </p:grpSpPr>
        <p:sp>
          <p:nvSpPr>
            <p:cNvPr id="23" name="Oval 60"/>
            <p:cNvSpPr/>
            <p:nvPr/>
          </p:nvSpPr>
          <p:spPr>
            <a:xfrm>
              <a:off x="2351315" y="4917284"/>
              <a:ext cx="242595" cy="20529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/>
            <p:cNvSpPr/>
            <p:nvPr/>
          </p:nvSpPr>
          <p:spPr>
            <a:xfrm>
              <a:off x="2186474" y="4920395"/>
              <a:ext cx="242595" cy="20529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2294198" y="3924603"/>
            <a:ext cx="1807054" cy="19791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/>
              <a:t>Engineering ESAV Model Provider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2295890" y="5186396"/>
            <a:ext cx="114561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accent6">
                    <a:lumMod val="75000"/>
                  </a:schemeClr>
                </a:solidFill>
              </a:rPr>
              <a:t>new models for parallel table execution</a:t>
            </a: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403991" y="5123128"/>
            <a:ext cx="1536944" cy="0"/>
          </a:xfrm>
          <a:prstGeom prst="line">
            <a:avLst/>
          </a:prstGeom>
          <a:ln w="50800" cap="rnd" cmpd="dbl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0" idx="3"/>
            <a:endCxn id="33" idx="1"/>
          </p:cNvCxnSpPr>
          <p:nvPr/>
        </p:nvCxnSpPr>
        <p:spPr>
          <a:xfrm flipV="1">
            <a:off x="6861920" y="3943135"/>
            <a:ext cx="212649" cy="118434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25"/>
          <p:cNvGrpSpPr/>
          <p:nvPr/>
        </p:nvGrpSpPr>
        <p:grpSpPr>
          <a:xfrm>
            <a:off x="5324977" y="3412785"/>
            <a:ext cx="1536944" cy="1297568"/>
            <a:chOff x="4824327" y="1705147"/>
            <a:chExt cx="1371600" cy="1157976"/>
          </a:xfrm>
        </p:grpSpPr>
        <p:sp>
          <p:nvSpPr>
            <p:cNvPr id="30" name="Rounded Rectangle 29"/>
            <p:cNvSpPr/>
            <p:nvPr/>
          </p:nvSpPr>
          <p:spPr>
            <a:xfrm>
              <a:off x="4824327" y="1705147"/>
              <a:ext cx="1371600" cy="115797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/>
                <a:t>Engineering Air Vehicle Provider</a:t>
              </a:r>
              <a:endParaRPr lang="en-US" sz="1200" dirty="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5433271" y="2238547"/>
              <a:ext cx="74523" cy="367990"/>
            </a:xfrm>
            <a:custGeom>
              <a:avLst/>
              <a:gdLst>
                <a:gd name="connsiteX0" fmla="*/ 0 w 149046"/>
                <a:gd name="connsiteY0" fmla="*/ 0 h 735981"/>
                <a:gd name="connsiteX1" fmla="*/ 148683 w 149046"/>
                <a:gd name="connsiteY1" fmla="*/ 89210 h 735981"/>
                <a:gd name="connsiteX2" fmla="*/ 44604 w 149046"/>
                <a:gd name="connsiteY2" fmla="*/ 193288 h 735981"/>
                <a:gd name="connsiteX3" fmla="*/ 133814 w 149046"/>
                <a:gd name="connsiteY3" fmla="*/ 312234 h 735981"/>
                <a:gd name="connsiteX4" fmla="*/ 89209 w 149046"/>
                <a:gd name="connsiteY4" fmla="*/ 416313 h 735981"/>
                <a:gd name="connsiteX5" fmla="*/ 118946 w 149046"/>
                <a:gd name="connsiteY5" fmla="*/ 512956 h 735981"/>
                <a:gd name="connsiteX6" fmla="*/ 118946 w 149046"/>
                <a:gd name="connsiteY6" fmla="*/ 735981 h 735981"/>
                <a:gd name="connsiteX7" fmla="*/ 118946 w 149046"/>
                <a:gd name="connsiteY7" fmla="*/ 735981 h 7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046" h="735981">
                  <a:moveTo>
                    <a:pt x="0" y="0"/>
                  </a:moveTo>
                  <a:cubicBezTo>
                    <a:pt x="70624" y="28497"/>
                    <a:pt x="141249" y="56995"/>
                    <a:pt x="148683" y="89210"/>
                  </a:cubicBezTo>
                  <a:cubicBezTo>
                    <a:pt x="156117" y="121425"/>
                    <a:pt x="47082" y="156117"/>
                    <a:pt x="44604" y="193288"/>
                  </a:cubicBezTo>
                  <a:cubicBezTo>
                    <a:pt x="42126" y="230459"/>
                    <a:pt x="126380" y="275063"/>
                    <a:pt x="133814" y="312234"/>
                  </a:cubicBezTo>
                  <a:cubicBezTo>
                    <a:pt x="141248" y="349405"/>
                    <a:pt x="91687" y="382859"/>
                    <a:pt x="89209" y="416313"/>
                  </a:cubicBezTo>
                  <a:cubicBezTo>
                    <a:pt x="86731" y="449767"/>
                    <a:pt x="113990" y="459678"/>
                    <a:pt x="118946" y="512956"/>
                  </a:cubicBezTo>
                  <a:cubicBezTo>
                    <a:pt x="123902" y="566234"/>
                    <a:pt x="118946" y="735981"/>
                    <a:pt x="118946" y="735981"/>
                  </a:cubicBezTo>
                  <a:lnTo>
                    <a:pt x="118946" y="7359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62424" y="2609207"/>
              <a:ext cx="1095406" cy="233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tx2"/>
                  </a:solidFill>
                </a:rPr>
                <a:t>worker thread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</p:grpSp>
      <p:pic>
        <p:nvPicPr>
          <p:cNvPr id="33" name="Picture 2" descr="https://encrypted-tbn1.google.com/images?q=tbn:ANd9GcRHV9vfytlrapL0FREHf7gATHncvyBMq-lpEaAig6cSva7lJxBVaQ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4569" y="3648714"/>
            <a:ext cx="762207" cy="588841"/>
          </a:xfrm>
          <a:prstGeom prst="rect">
            <a:avLst/>
          </a:prstGeom>
          <a:noFill/>
        </p:spPr>
      </p:pic>
      <p:pic>
        <p:nvPicPr>
          <p:cNvPr id="34" name="Picture 6" descr="https://encrypted-tbn2.google.com/images?q=tbn:ANd9GcT8oUDde0xNtRSvHbQhOQ5uwILvO8p1m1eyMwZube1BW0eHJL--ww"/>
          <p:cNvPicPr>
            <a:picLocks noChangeAspect="1" noChangeArrowheads="1"/>
          </p:cNvPicPr>
          <p:nvPr/>
        </p:nvPicPr>
        <p:blipFill>
          <a:blip r:embed="rId4" cstate="print"/>
          <a:srcRect l="16603"/>
          <a:stretch>
            <a:fillRect/>
          </a:stretch>
        </p:blipFill>
        <p:spPr bwMode="auto">
          <a:xfrm>
            <a:off x="7175127" y="2197074"/>
            <a:ext cx="752781" cy="1050197"/>
          </a:xfrm>
          <a:prstGeom prst="rect">
            <a:avLst/>
          </a:prstGeom>
          <a:noFill/>
        </p:spPr>
      </p:pic>
      <p:grpSp>
        <p:nvGrpSpPr>
          <p:cNvPr id="35" name="Group 363"/>
          <p:cNvGrpSpPr/>
          <p:nvPr/>
        </p:nvGrpSpPr>
        <p:grpSpPr>
          <a:xfrm>
            <a:off x="5324977" y="2042260"/>
            <a:ext cx="1536944" cy="1297568"/>
            <a:chOff x="4823926" y="1697377"/>
            <a:chExt cx="1371600" cy="1157976"/>
          </a:xfrm>
        </p:grpSpPr>
        <p:sp>
          <p:nvSpPr>
            <p:cNvPr id="36" name="Rounded Rectangle 35"/>
            <p:cNvSpPr/>
            <p:nvPr/>
          </p:nvSpPr>
          <p:spPr>
            <a:xfrm>
              <a:off x="4823926" y="1697377"/>
              <a:ext cx="1371600" cy="115797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/>
                <a:t>Engineering Air Vehicle Provider</a:t>
              </a:r>
              <a:endParaRPr lang="en-US" sz="1200" dirty="0"/>
            </a:p>
          </p:txBody>
        </p:sp>
        <p:sp>
          <p:nvSpPr>
            <p:cNvPr id="37" name="Freeform 36"/>
            <p:cNvSpPr/>
            <p:nvPr/>
          </p:nvSpPr>
          <p:spPr>
            <a:xfrm>
              <a:off x="5263098" y="2236540"/>
              <a:ext cx="74523" cy="367990"/>
            </a:xfrm>
            <a:custGeom>
              <a:avLst/>
              <a:gdLst>
                <a:gd name="connsiteX0" fmla="*/ 0 w 149046"/>
                <a:gd name="connsiteY0" fmla="*/ 0 h 735981"/>
                <a:gd name="connsiteX1" fmla="*/ 148683 w 149046"/>
                <a:gd name="connsiteY1" fmla="*/ 89210 h 735981"/>
                <a:gd name="connsiteX2" fmla="*/ 44604 w 149046"/>
                <a:gd name="connsiteY2" fmla="*/ 193288 h 735981"/>
                <a:gd name="connsiteX3" fmla="*/ 133814 w 149046"/>
                <a:gd name="connsiteY3" fmla="*/ 312234 h 735981"/>
                <a:gd name="connsiteX4" fmla="*/ 89209 w 149046"/>
                <a:gd name="connsiteY4" fmla="*/ 416313 h 735981"/>
                <a:gd name="connsiteX5" fmla="*/ 118946 w 149046"/>
                <a:gd name="connsiteY5" fmla="*/ 512956 h 735981"/>
                <a:gd name="connsiteX6" fmla="*/ 118946 w 149046"/>
                <a:gd name="connsiteY6" fmla="*/ 735981 h 735981"/>
                <a:gd name="connsiteX7" fmla="*/ 118946 w 149046"/>
                <a:gd name="connsiteY7" fmla="*/ 735981 h 7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046" h="735981">
                  <a:moveTo>
                    <a:pt x="0" y="0"/>
                  </a:moveTo>
                  <a:cubicBezTo>
                    <a:pt x="70624" y="28497"/>
                    <a:pt x="141249" y="56995"/>
                    <a:pt x="148683" y="89210"/>
                  </a:cubicBezTo>
                  <a:cubicBezTo>
                    <a:pt x="156117" y="121425"/>
                    <a:pt x="47082" y="156117"/>
                    <a:pt x="44604" y="193288"/>
                  </a:cubicBezTo>
                  <a:cubicBezTo>
                    <a:pt x="42126" y="230459"/>
                    <a:pt x="126380" y="275063"/>
                    <a:pt x="133814" y="312234"/>
                  </a:cubicBezTo>
                  <a:cubicBezTo>
                    <a:pt x="141248" y="349405"/>
                    <a:pt x="91687" y="382859"/>
                    <a:pt x="89209" y="416313"/>
                  </a:cubicBezTo>
                  <a:cubicBezTo>
                    <a:pt x="86731" y="449767"/>
                    <a:pt x="113990" y="459678"/>
                    <a:pt x="118946" y="512956"/>
                  </a:cubicBezTo>
                  <a:cubicBezTo>
                    <a:pt x="123902" y="566234"/>
                    <a:pt x="118946" y="735981"/>
                    <a:pt x="118946" y="735981"/>
                  </a:cubicBezTo>
                  <a:lnTo>
                    <a:pt x="118946" y="7359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5637880" y="2236540"/>
              <a:ext cx="74523" cy="367990"/>
            </a:xfrm>
            <a:custGeom>
              <a:avLst/>
              <a:gdLst>
                <a:gd name="connsiteX0" fmla="*/ 0 w 149046"/>
                <a:gd name="connsiteY0" fmla="*/ 0 h 735981"/>
                <a:gd name="connsiteX1" fmla="*/ 148683 w 149046"/>
                <a:gd name="connsiteY1" fmla="*/ 89210 h 735981"/>
                <a:gd name="connsiteX2" fmla="*/ 44604 w 149046"/>
                <a:gd name="connsiteY2" fmla="*/ 193288 h 735981"/>
                <a:gd name="connsiteX3" fmla="*/ 133814 w 149046"/>
                <a:gd name="connsiteY3" fmla="*/ 312234 h 735981"/>
                <a:gd name="connsiteX4" fmla="*/ 89209 w 149046"/>
                <a:gd name="connsiteY4" fmla="*/ 416313 h 735981"/>
                <a:gd name="connsiteX5" fmla="*/ 118946 w 149046"/>
                <a:gd name="connsiteY5" fmla="*/ 512956 h 735981"/>
                <a:gd name="connsiteX6" fmla="*/ 118946 w 149046"/>
                <a:gd name="connsiteY6" fmla="*/ 735981 h 735981"/>
                <a:gd name="connsiteX7" fmla="*/ 118946 w 149046"/>
                <a:gd name="connsiteY7" fmla="*/ 735981 h 7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046" h="735981">
                  <a:moveTo>
                    <a:pt x="0" y="0"/>
                  </a:moveTo>
                  <a:cubicBezTo>
                    <a:pt x="70624" y="28497"/>
                    <a:pt x="141249" y="56995"/>
                    <a:pt x="148683" y="89210"/>
                  </a:cubicBezTo>
                  <a:cubicBezTo>
                    <a:pt x="156117" y="121425"/>
                    <a:pt x="47082" y="156117"/>
                    <a:pt x="44604" y="193288"/>
                  </a:cubicBezTo>
                  <a:cubicBezTo>
                    <a:pt x="42126" y="230459"/>
                    <a:pt x="126380" y="275063"/>
                    <a:pt x="133814" y="312234"/>
                  </a:cubicBezTo>
                  <a:cubicBezTo>
                    <a:pt x="141248" y="349405"/>
                    <a:pt x="91687" y="382859"/>
                    <a:pt x="89209" y="416313"/>
                  </a:cubicBezTo>
                  <a:cubicBezTo>
                    <a:pt x="86731" y="449767"/>
                    <a:pt x="113990" y="459678"/>
                    <a:pt x="118946" y="512956"/>
                  </a:cubicBezTo>
                  <a:cubicBezTo>
                    <a:pt x="123902" y="566234"/>
                    <a:pt x="118946" y="735981"/>
                    <a:pt x="118946" y="735981"/>
                  </a:cubicBezTo>
                  <a:lnTo>
                    <a:pt x="118946" y="7359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62023" y="2601437"/>
              <a:ext cx="1095406" cy="233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tx2"/>
                  </a:solidFill>
                </a:rPr>
                <a:t>worker threads</a:t>
              </a:r>
              <a:endParaRPr lang="en-US" sz="1100" dirty="0">
                <a:solidFill>
                  <a:schemeClr val="tx2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5450489" y="2236540"/>
              <a:ext cx="74523" cy="367990"/>
            </a:xfrm>
            <a:custGeom>
              <a:avLst/>
              <a:gdLst>
                <a:gd name="connsiteX0" fmla="*/ 0 w 149046"/>
                <a:gd name="connsiteY0" fmla="*/ 0 h 735981"/>
                <a:gd name="connsiteX1" fmla="*/ 148683 w 149046"/>
                <a:gd name="connsiteY1" fmla="*/ 89210 h 735981"/>
                <a:gd name="connsiteX2" fmla="*/ 44604 w 149046"/>
                <a:gd name="connsiteY2" fmla="*/ 193288 h 735981"/>
                <a:gd name="connsiteX3" fmla="*/ 133814 w 149046"/>
                <a:gd name="connsiteY3" fmla="*/ 312234 h 735981"/>
                <a:gd name="connsiteX4" fmla="*/ 89209 w 149046"/>
                <a:gd name="connsiteY4" fmla="*/ 416313 h 735981"/>
                <a:gd name="connsiteX5" fmla="*/ 118946 w 149046"/>
                <a:gd name="connsiteY5" fmla="*/ 512956 h 735981"/>
                <a:gd name="connsiteX6" fmla="*/ 118946 w 149046"/>
                <a:gd name="connsiteY6" fmla="*/ 735981 h 735981"/>
                <a:gd name="connsiteX7" fmla="*/ 118946 w 149046"/>
                <a:gd name="connsiteY7" fmla="*/ 735981 h 7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046" h="735981">
                  <a:moveTo>
                    <a:pt x="0" y="0"/>
                  </a:moveTo>
                  <a:cubicBezTo>
                    <a:pt x="70624" y="28497"/>
                    <a:pt x="141249" y="56995"/>
                    <a:pt x="148683" y="89210"/>
                  </a:cubicBezTo>
                  <a:cubicBezTo>
                    <a:pt x="156117" y="121425"/>
                    <a:pt x="47082" y="156117"/>
                    <a:pt x="44604" y="193288"/>
                  </a:cubicBezTo>
                  <a:cubicBezTo>
                    <a:pt x="42126" y="230459"/>
                    <a:pt x="126380" y="275063"/>
                    <a:pt x="133814" y="312234"/>
                  </a:cubicBezTo>
                  <a:cubicBezTo>
                    <a:pt x="141248" y="349405"/>
                    <a:pt x="91687" y="382859"/>
                    <a:pt x="89209" y="416313"/>
                  </a:cubicBezTo>
                  <a:cubicBezTo>
                    <a:pt x="86731" y="449767"/>
                    <a:pt x="113990" y="459678"/>
                    <a:pt x="118946" y="512956"/>
                  </a:cubicBezTo>
                  <a:cubicBezTo>
                    <a:pt x="123902" y="566234"/>
                    <a:pt x="118946" y="735981"/>
                    <a:pt x="118946" y="735981"/>
                  </a:cubicBezTo>
                  <a:lnTo>
                    <a:pt x="118946" y="7359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5075706" y="2236540"/>
              <a:ext cx="74523" cy="367990"/>
            </a:xfrm>
            <a:custGeom>
              <a:avLst/>
              <a:gdLst>
                <a:gd name="connsiteX0" fmla="*/ 0 w 149046"/>
                <a:gd name="connsiteY0" fmla="*/ 0 h 735981"/>
                <a:gd name="connsiteX1" fmla="*/ 148683 w 149046"/>
                <a:gd name="connsiteY1" fmla="*/ 89210 h 735981"/>
                <a:gd name="connsiteX2" fmla="*/ 44604 w 149046"/>
                <a:gd name="connsiteY2" fmla="*/ 193288 h 735981"/>
                <a:gd name="connsiteX3" fmla="*/ 133814 w 149046"/>
                <a:gd name="connsiteY3" fmla="*/ 312234 h 735981"/>
                <a:gd name="connsiteX4" fmla="*/ 89209 w 149046"/>
                <a:gd name="connsiteY4" fmla="*/ 416313 h 735981"/>
                <a:gd name="connsiteX5" fmla="*/ 118946 w 149046"/>
                <a:gd name="connsiteY5" fmla="*/ 512956 h 735981"/>
                <a:gd name="connsiteX6" fmla="*/ 118946 w 149046"/>
                <a:gd name="connsiteY6" fmla="*/ 735981 h 735981"/>
                <a:gd name="connsiteX7" fmla="*/ 118946 w 149046"/>
                <a:gd name="connsiteY7" fmla="*/ 735981 h 7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046" h="735981">
                  <a:moveTo>
                    <a:pt x="0" y="0"/>
                  </a:moveTo>
                  <a:cubicBezTo>
                    <a:pt x="70624" y="28497"/>
                    <a:pt x="141249" y="56995"/>
                    <a:pt x="148683" y="89210"/>
                  </a:cubicBezTo>
                  <a:cubicBezTo>
                    <a:pt x="156117" y="121425"/>
                    <a:pt x="47082" y="156117"/>
                    <a:pt x="44604" y="193288"/>
                  </a:cubicBezTo>
                  <a:cubicBezTo>
                    <a:pt x="42126" y="230459"/>
                    <a:pt x="126380" y="275063"/>
                    <a:pt x="133814" y="312234"/>
                  </a:cubicBezTo>
                  <a:cubicBezTo>
                    <a:pt x="141248" y="349405"/>
                    <a:pt x="91687" y="382859"/>
                    <a:pt x="89209" y="416313"/>
                  </a:cubicBezTo>
                  <a:cubicBezTo>
                    <a:pt x="86731" y="449767"/>
                    <a:pt x="113990" y="459678"/>
                    <a:pt x="118946" y="512956"/>
                  </a:cubicBezTo>
                  <a:cubicBezTo>
                    <a:pt x="123902" y="566234"/>
                    <a:pt x="118946" y="735981"/>
                    <a:pt x="118946" y="735981"/>
                  </a:cubicBezTo>
                  <a:lnTo>
                    <a:pt x="118946" y="7359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5825272" y="2236540"/>
              <a:ext cx="74523" cy="367990"/>
            </a:xfrm>
            <a:custGeom>
              <a:avLst/>
              <a:gdLst>
                <a:gd name="connsiteX0" fmla="*/ 0 w 149046"/>
                <a:gd name="connsiteY0" fmla="*/ 0 h 735981"/>
                <a:gd name="connsiteX1" fmla="*/ 148683 w 149046"/>
                <a:gd name="connsiteY1" fmla="*/ 89210 h 735981"/>
                <a:gd name="connsiteX2" fmla="*/ 44604 w 149046"/>
                <a:gd name="connsiteY2" fmla="*/ 193288 h 735981"/>
                <a:gd name="connsiteX3" fmla="*/ 133814 w 149046"/>
                <a:gd name="connsiteY3" fmla="*/ 312234 h 735981"/>
                <a:gd name="connsiteX4" fmla="*/ 89209 w 149046"/>
                <a:gd name="connsiteY4" fmla="*/ 416313 h 735981"/>
                <a:gd name="connsiteX5" fmla="*/ 118946 w 149046"/>
                <a:gd name="connsiteY5" fmla="*/ 512956 h 735981"/>
                <a:gd name="connsiteX6" fmla="*/ 118946 w 149046"/>
                <a:gd name="connsiteY6" fmla="*/ 735981 h 735981"/>
                <a:gd name="connsiteX7" fmla="*/ 118946 w 149046"/>
                <a:gd name="connsiteY7" fmla="*/ 735981 h 7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046" h="735981">
                  <a:moveTo>
                    <a:pt x="0" y="0"/>
                  </a:moveTo>
                  <a:cubicBezTo>
                    <a:pt x="70624" y="28497"/>
                    <a:pt x="141249" y="56995"/>
                    <a:pt x="148683" y="89210"/>
                  </a:cubicBezTo>
                  <a:cubicBezTo>
                    <a:pt x="156117" y="121425"/>
                    <a:pt x="47082" y="156117"/>
                    <a:pt x="44604" y="193288"/>
                  </a:cubicBezTo>
                  <a:cubicBezTo>
                    <a:pt x="42126" y="230459"/>
                    <a:pt x="126380" y="275063"/>
                    <a:pt x="133814" y="312234"/>
                  </a:cubicBezTo>
                  <a:cubicBezTo>
                    <a:pt x="141248" y="349405"/>
                    <a:pt x="91687" y="382859"/>
                    <a:pt x="89209" y="416313"/>
                  </a:cubicBezTo>
                  <a:cubicBezTo>
                    <a:pt x="86731" y="449767"/>
                    <a:pt x="113990" y="459678"/>
                    <a:pt x="118946" y="512956"/>
                  </a:cubicBezTo>
                  <a:cubicBezTo>
                    <a:pt x="123902" y="566234"/>
                    <a:pt x="118946" y="735981"/>
                    <a:pt x="118946" y="735981"/>
                  </a:cubicBezTo>
                  <a:lnTo>
                    <a:pt x="118946" y="735981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cxnSp>
        <p:nvCxnSpPr>
          <p:cNvPr id="43" name="Straight Connector 42"/>
          <p:cNvCxnSpPr>
            <a:stCxn id="36" idx="3"/>
            <a:endCxn id="34" idx="1"/>
          </p:cNvCxnSpPr>
          <p:nvPr/>
        </p:nvCxnSpPr>
        <p:spPr>
          <a:xfrm>
            <a:off x="6861920" y="2691043"/>
            <a:ext cx="313207" cy="31130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9"/>
          <p:cNvCxnSpPr>
            <a:stCxn id="45" idx="3"/>
          </p:cNvCxnSpPr>
          <p:nvPr/>
        </p:nvCxnSpPr>
        <p:spPr>
          <a:xfrm flipV="1">
            <a:off x="4810130" y="1320518"/>
            <a:ext cx="514847" cy="461773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810130" y="1782291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6" name="Curved Connector 9"/>
          <p:cNvCxnSpPr>
            <a:stCxn id="47" idx="3"/>
            <a:endCxn id="36" idx="1"/>
          </p:cNvCxnSpPr>
          <p:nvPr/>
        </p:nvCxnSpPr>
        <p:spPr>
          <a:xfrm>
            <a:off x="4810130" y="2044568"/>
            <a:ext cx="514847" cy="646476"/>
          </a:xfrm>
          <a:prstGeom prst="curvedConnector3">
            <a:avLst>
              <a:gd name="adj1" fmla="val 50000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10130" y="2044568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8" name="Curved Connector 9"/>
          <p:cNvCxnSpPr>
            <a:stCxn id="47" idx="1"/>
            <a:endCxn id="51" idx="0"/>
          </p:cNvCxnSpPr>
          <p:nvPr/>
        </p:nvCxnSpPr>
        <p:spPr>
          <a:xfrm rot="10800000" flipV="1">
            <a:off x="2802925" y="2044567"/>
            <a:ext cx="2007204" cy="320301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296851" y="1546353"/>
            <a:ext cx="1432589" cy="1547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200" dirty="0" smtClean="0"/>
              <a:t>JavaSpace</a:t>
            </a:r>
            <a:endParaRPr lang="en-US" sz="1200" dirty="0"/>
          </a:p>
        </p:txBody>
      </p:sp>
      <p:sp>
        <p:nvSpPr>
          <p:cNvPr id="50" name="Oval 49"/>
          <p:cNvSpPr/>
          <p:nvPr/>
        </p:nvSpPr>
        <p:spPr>
          <a:xfrm>
            <a:off x="3439829" y="1844902"/>
            <a:ext cx="303767" cy="27197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ounded Rectangle 50"/>
          <p:cNvSpPr/>
          <p:nvPr/>
        </p:nvSpPr>
        <p:spPr>
          <a:xfrm>
            <a:off x="2744222" y="2364869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2" name="Rounded Rectangle 51"/>
          <p:cNvSpPr/>
          <p:nvPr/>
        </p:nvSpPr>
        <p:spPr>
          <a:xfrm>
            <a:off x="2536095" y="2429648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3" name="Rounded Rectangle 52"/>
          <p:cNvSpPr/>
          <p:nvPr/>
        </p:nvSpPr>
        <p:spPr>
          <a:xfrm>
            <a:off x="2733549" y="2642955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4" name="Rounded Rectangle 53"/>
          <p:cNvSpPr/>
          <p:nvPr/>
        </p:nvSpPr>
        <p:spPr>
          <a:xfrm>
            <a:off x="3000379" y="2481532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5" name="Rounded Rectangle 54"/>
          <p:cNvSpPr/>
          <p:nvPr/>
        </p:nvSpPr>
        <p:spPr>
          <a:xfrm>
            <a:off x="2504074" y="2890855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6" name="Rounded Rectangle 55"/>
          <p:cNvSpPr/>
          <p:nvPr/>
        </p:nvSpPr>
        <p:spPr>
          <a:xfrm>
            <a:off x="3025538" y="2028208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b="1" dirty="0"/>
          </a:p>
        </p:txBody>
      </p:sp>
      <p:sp>
        <p:nvSpPr>
          <p:cNvPr id="57" name="Rounded Rectangle 56"/>
          <p:cNvSpPr/>
          <p:nvPr/>
        </p:nvSpPr>
        <p:spPr>
          <a:xfrm>
            <a:off x="2936340" y="2844735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8" name="Rounded Rectangle 57"/>
          <p:cNvSpPr/>
          <p:nvPr/>
        </p:nvSpPr>
        <p:spPr>
          <a:xfrm>
            <a:off x="3267210" y="2706370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9" name="Rounded Rectangle 58"/>
          <p:cNvSpPr/>
          <p:nvPr/>
        </p:nvSpPr>
        <p:spPr>
          <a:xfrm>
            <a:off x="3411299" y="2406586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0" name="Rounded Rectangle 59"/>
          <p:cNvSpPr/>
          <p:nvPr/>
        </p:nvSpPr>
        <p:spPr>
          <a:xfrm>
            <a:off x="3390386" y="2048211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1" name="Rounded Rectangle 60"/>
          <p:cNvSpPr/>
          <p:nvPr/>
        </p:nvSpPr>
        <p:spPr>
          <a:xfrm>
            <a:off x="2590863" y="2097259"/>
            <a:ext cx="117405" cy="51230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62" name="Curved Connector 61"/>
          <p:cNvCxnSpPr>
            <a:endCxn id="57" idx="3"/>
          </p:cNvCxnSpPr>
          <p:nvPr/>
        </p:nvCxnSpPr>
        <p:spPr>
          <a:xfrm flipH="1" flipV="1">
            <a:off x="3053745" y="2872406"/>
            <a:ext cx="646008" cy="2457318"/>
          </a:xfrm>
          <a:prstGeom prst="curvedConnector3">
            <a:avLst>
              <a:gd name="adj1" fmla="val -89824"/>
            </a:avLst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endCxn id="58" idx="3"/>
          </p:cNvCxnSpPr>
          <p:nvPr/>
        </p:nvCxnSpPr>
        <p:spPr>
          <a:xfrm flipH="1" flipV="1">
            <a:off x="3384615" y="2734042"/>
            <a:ext cx="403201" cy="2695299"/>
          </a:xfrm>
          <a:prstGeom prst="curvedConnector3">
            <a:avLst>
              <a:gd name="adj1" fmla="val -136138"/>
            </a:avLst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urved Connector 63"/>
          <p:cNvCxnSpPr>
            <a:endCxn id="59" idx="3"/>
          </p:cNvCxnSpPr>
          <p:nvPr/>
        </p:nvCxnSpPr>
        <p:spPr>
          <a:xfrm flipH="1" flipV="1">
            <a:off x="3528704" y="2434258"/>
            <a:ext cx="357829" cy="3094701"/>
          </a:xfrm>
          <a:prstGeom prst="curvedConnector3">
            <a:avLst>
              <a:gd name="adj1" fmla="val -141712"/>
            </a:avLst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9"/>
          <p:cNvCxnSpPr>
            <a:stCxn id="45" idx="1"/>
            <a:endCxn id="56" idx="0"/>
          </p:cNvCxnSpPr>
          <p:nvPr/>
        </p:nvCxnSpPr>
        <p:spPr>
          <a:xfrm rot="10800000" flipV="1">
            <a:off x="3084241" y="1782290"/>
            <a:ext cx="1725888" cy="245917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9"/>
          <p:cNvCxnSpPr>
            <a:stCxn id="45" idx="1"/>
            <a:endCxn id="61" idx="0"/>
          </p:cNvCxnSpPr>
          <p:nvPr/>
        </p:nvCxnSpPr>
        <p:spPr>
          <a:xfrm rot="10800000" flipV="1">
            <a:off x="2649567" y="1782291"/>
            <a:ext cx="2160564" cy="31496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9"/>
          <p:cNvCxnSpPr>
            <a:stCxn id="45" idx="1"/>
            <a:endCxn id="60" idx="0"/>
          </p:cNvCxnSpPr>
          <p:nvPr/>
        </p:nvCxnSpPr>
        <p:spPr>
          <a:xfrm rot="10800000" flipV="1">
            <a:off x="3449089" y="1782291"/>
            <a:ext cx="1361040" cy="26592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9"/>
          <p:cNvCxnSpPr>
            <a:stCxn id="47" idx="1"/>
            <a:endCxn id="54" idx="0"/>
          </p:cNvCxnSpPr>
          <p:nvPr/>
        </p:nvCxnSpPr>
        <p:spPr>
          <a:xfrm rot="10800000" flipV="1">
            <a:off x="3059083" y="2044568"/>
            <a:ext cx="1751047" cy="436964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9"/>
          <p:cNvCxnSpPr>
            <a:stCxn id="47" idx="1"/>
            <a:endCxn id="52" idx="0"/>
          </p:cNvCxnSpPr>
          <p:nvPr/>
        </p:nvCxnSpPr>
        <p:spPr>
          <a:xfrm rot="10800000" flipV="1">
            <a:off x="2594799" y="2044567"/>
            <a:ext cx="2215332" cy="385080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endCxn id="71" idx="3"/>
          </p:cNvCxnSpPr>
          <p:nvPr/>
        </p:nvCxnSpPr>
        <p:spPr>
          <a:xfrm flipH="1" flipV="1">
            <a:off x="3304567" y="2302055"/>
            <a:ext cx="686032" cy="3326520"/>
          </a:xfrm>
          <a:prstGeom prst="curvedConnector3">
            <a:avLst>
              <a:gd name="adj1" fmla="val -67819"/>
            </a:avLst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3187161" y="2274383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72" name="Curved Connector 9"/>
          <p:cNvCxnSpPr>
            <a:stCxn id="47" idx="1"/>
            <a:endCxn id="71" idx="0"/>
          </p:cNvCxnSpPr>
          <p:nvPr/>
        </p:nvCxnSpPr>
        <p:spPr>
          <a:xfrm rot="10800000" flipV="1">
            <a:off x="3245865" y="2044568"/>
            <a:ext cx="1564265" cy="229815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9"/>
          <p:cNvCxnSpPr>
            <a:stCxn id="58" idx="0"/>
            <a:endCxn id="30" idx="1"/>
          </p:cNvCxnSpPr>
          <p:nvPr/>
        </p:nvCxnSpPr>
        <p:spPr>
          <a:xfrm rot="16200000" flipH="1">
            <a:off x="3647844" y="2384438"/>
            <a:ext cx="1355199" cy="1999063"/>
          </a:xfrm>
          <a:prstGeom prst="curvedConnector4">
            <a:avLst>
              <a:gd name="adj1" fmla="val -18902"/>
              <a:gd name="adj2" fmla="val 7866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9"/>
          <p:cNvCxnSpPr>
            <a:stCxn id="47" idx="1"/>
            <a:endCxn id="59" idx="0"/>
          </p:cNvCxnSpPr>
          <p:nvPr/>
        </p:nvCxnSpPr>
        <p:spPr>
          <a:xfrm rot="10800000" flipV="1">
            <a:off x="3470003" y="2044568"/>
            <a:ext cx="1340127" cy="362018"/>
          </a:xfrm>
          <a:prstGeom prst="curvedConnector2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91" idx="3"/>
            <a:endCxn id="49" idx="1"/>
          </p:cNvCxnSpPr>
          <p:nvPr/>
        </p:nvCxnSpPr>
        <p:spPr>
          <a:xfrm flipV="1">
            <a:off x="2022374" y="2320054"/>
            <a:ext cx="274477" cy="4045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620"/>
          <p:cNvGrpSpPr/>
          <p:nvPr/>
        </p:nvGrpSpPr>
        <p:grpSpPr>
          <a:xfrm>
            <a:off x="5461353" y="5241641"/>
            <a:ext cx="459129" cy="338555"/>
            <a:chOff x="1531031" y="5868955"/>
            <a:chExt cx="479717" cy="364372"/>
          </a:xfrm>
        </p:grpSpPr>
        <p:pic>
          <p:nvPicPr>
            <p:cNvPr id="77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9" t="31348" r="55316" b="35203"/>
            <a:stretch/>
          </p:blipFill>
          <p:spPr bwMode="auto">
            <a:xfrm>
              <a:off x="1531031" y="5878194"/>
              <a:ext cx="446247" cy="350847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8" name="TextBox 83"/>
            <p:cNvSpPr txBox="1"/>
            <p:nvPr/>
          </p:nvSpPr>
          <p:spPr>
            <a:xfrm>
              <a:off x="1534888" y="5868955"/>
              <a:ext cx="475860" cy="364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[X]</a:t>
              </a:r>
              <a:endParaRPr lang="en-US" sz="1600" dirty="0"/>
            </a:p>
          </p:txBody>
        </p:sp>
      </p:grpSp>
      <p:grpSp>
        <p:nvGrpSpPr>
          <p:cNvPr id="79" name="Group 621"/>
          <p:cNvGrpSpPr/>
          <p:nvPr/>
        </p:nvGrpSpPr>
        <p:grpSpPr>
          <a:xfrm>
            <a:off x="4826143" y="5241641"/>
            <a:ext cx="639995" cy="338553"/>
            <a:chOff x="2289107" y="5993363"/>
            <a:chExt cx="668695" cy="364371"/>
          </a:xfrm>
        </p:grpSpPr>
        <p:pic>
          <p:nvPicPr>
            <p:cNvPr id="80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9" t="31348" r="55316" b="35203"/>
            <a:stretch/>
          </p:blipFill>
          <p:spPr bwMode="auto">
            <a:xfrm>
              <a:off x="2363006" y="6002606"/>
              <a:ext cx="446248" cy="350847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1" name="TextBox 86"/>
            <p:cNvSpPr txBox="1"/>
            <p:nvPr/>
          </p:nvSpPr>
          <p:spPr>
            <a:xfrm>
              <a:off x="2289107" y="5993363"/>
              <a:ext cx="668695" cy="36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[X Y]</a:t>
              </a:r>
              <a:endParaRPr lang="en-US" sz="1600" dirty="0"/>
            </a:p>
          </p:txBody>
        </p:sp>
      </p:grpSp>
      <p:sp>
        <p:nvSpPr>
          <p:cNvPr id="82" name="Rounded Rectangle 81"/>
          <p:cNvSpPr/>
          <p:nvPr/>
        </p:nvSpPr>
        <p:spPr>
          <a:xfrm>
            <a:off x="6013105" y="1568194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3" name="Rounded Rectangle 82"/>
          <p:cNvSpPr/>
          <p:nvPr/>
        </p:nvSpPr>
        <p:spPr>
          <a:xfrm>
            <a:off x="6250585" y="1568194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4" name="Rounded Rectangle 83"/>
          <p:cNvSpPr/>
          <p:nvPr/>
        </p:nvSpPr>
        <p:spPr>
          <a:xfrm>
            <a:off x="5826993" y="2931698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5" name="Rounded Rectangle 84"/>
          <p:cNvSpPr/>
          <p:nvPr/>
        </p:nvSpPr>
        <p:spPr>
          <a:xfrm>
            <a:off x="5006355" y="2422051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6" name="Rounded Rectangle 85"/>
          <p:cNvSpPr/>
          <p:nvPr/>
        </p:nvSpPr>
        <p:spPr>
          <a:xfrm>
            <a:off x="6461377" y="2931698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7" name="Rounded Rectangle 86"/>
          <p:cNvSpPr/>
          <p:nvPr/>
        </p:nvSpPr>
        <p:spPr>
          <a:xfrm>
            <a:off x="6249915" y="2931698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8" name="Rounded Rectangle 87"/>
          <p:cNvSpPr/>
          <p:nvPr/>
        </p:nvSpPr>
        <p:spPr>
          <a:xfrm>
            <a:off x="6018439" y="4298305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89" name="Rounded Rectangle 88"/>
          <p:cNvSpPr/>
          <p:nvPr/>
        </p:nvSpPr>
        <p:spPr>
          <a:xfrm>
            <a:off x="5000297" y="1509490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0" name="Rounded Rectangle 89"/>
          <p:cNvSpPr/>
          <p:nvPr/>
        </p:nvSpPr>
        <p:spPr>
          <a:xfrm>
            <a:off x="5045042" y="2459408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pic>
        <p:nvPicPr>
          <p:cNvPr id="91" name="Picture 2" descr="C:\Users\falcon\Desktop\canstock03926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 r="13681"/>
          <a:stretch>
            <a:fillRect/>
          </a:stretch>
        </p:blipFill>
        <p:spPr bwMode="auto">
          <a:xfrm>
            <a:off x="1524000" y="1845366"/>
            <a:ext cx="498374" cy="9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C:\Users\falcon\Desktop\canstock03926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8" r="13681"/>
          <a:stretch>
            <a:fillRect/>
          </a:stretch>
        </p:blipFill>
        <p:spPr bwMode="auto">
          <a:xfrm>
            <a:off x="1524000" y="4441792"/>
            <a:ext cx="498374" cy="9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ounded Rectangle 92"/>
          <p:cNvSpPr/>
          <p:nvPr/>
        </p:nvSpPr>
        <p:spPr>
          <a:xfrm>
            <a:off x="4230849" y="3739812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4" name="Rounded Rectangle 93"/>
          <p:cNvSpPr/>
          <p:nvPr/>
        </p:nvSpPr>
        <p:spPr>
          <a:xfrm>
            <a:off x="4305072" y="3665153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5" name="Rounded Rectangle 94"/>
          <p:cNvSpPr/>
          <p:nvPr/>
        </p:nvSpPr>
        <p:spPr>
          <a:xfrm>
            <a:off x="4393124" y="3590441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6" name="Rounded Rectangle 95"/>
          <p:cNvSpPr/>
          <p:nvPr/>
        </p:nvSpPr>
        <p:spPr>
          <a:xfrm>
            <a:off x="4139635" y="3814359"/>
            <a:ext cx="117405" cy="55344"/>
          </a:xfrm>
          <a:prstGeom prst="roundRect">
            <a:avLst/>
          </a:prstGeom>
          <a:ln w="3175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cxnSp>
        <p:nvCxnSpPr>
          <p:cNvPr id="97" name="Straight Connector 96"/>
          <p:cNvCxnSpPr>
            <a:stCxn id="2" idx="2"/>
          </p:cNvCxnSpPr>
          <p:nvPr/>
        </p:nvCxnSpPr>
        <p:spPr>
          <a:xfrm>
            <a:off x="4576975" y="6217472"/>
            <a:ext cx="439" cy="177737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21" idx="2"/>
            <a:endCxn id="7" idx="0"/>
          </p:cNvCxnSpPr>
          <p:nvPr/>
        </p:nvCxnSpPr>
        <p:spPr>
          <a:xfrm flipH="1">
            <a:off x="7487040" y="5065928"/>
            <a:ext cx="4363" cy="200103"/>
          </a:xfrm>
          <a:prstGeom prst="line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184"/>
          <p:cNvGrpSpPr/>
          <p:nvPr/>
        </p:nvGrpSpPr>
        <p:grpSpPr>
          <a:xfrm>
            <a:off x="2428393" y="4398191"/>
            <a:ext cx="1505573" cy="616913"/>
            <a:chOff x="307913" y="5551677"/>
            <a:chExt cx="1343604" cy="550546"/>
          </a:xfrm>
        </p:grpSpPr>
        <p:sp>
          <p:nvSpPr>
            <p:cNvPr id="100" name="TextBox 105"/>
            <p:cNvSpPr txBox="1"/>
            <p:nvPr/>
          </p:nvSpPr>
          <p:spPr>
            <a:xfrm>
              <a:off x="802886" y="5551677"/>
              <a:ext cx="386536" cy="466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…</a:t>
              </a:r>
              <a:endParaRPr lang="en-US" sz="2800" dirty="0"/>
            </a:p>
          </p:txBody>
        </p:sp>
        <p:grpSp>
          <p:nvGrpSpPr>
            <p:cNvPr id="101" name="Group 148"/>
            <p:cNvGrpSpPr/>
            <p:nvPr/>
          </p:nvGrpSpPr>
          <p:grpSpPr>
            <a:xfrm>
              <a:off x="307913" y="5647488"/>
              <a:ext cx="1343604" cy="136386"/>
              <a:chOff x="693575" y="5733991"/>
              <a:chExt cx="1511559" cy="228600"/>
            </a:xfrm>
          </p:grpSpPr>
          <p:sp>
            <p:nvSpPr>
              <p:cNvPr id="105" name="Rounded Rectangle 110"/>
              <p:cNvSpPr/>
              <p:nvPr/>
            </p:nvSpPr>
            <p:spPr>
              <a:xfrm>
                <a:off x="693575" y="5733991"/>
                <a:ext cx="858418" cy="228600"/>
              </a:xfrm>
              <a:prstGeom prst="roundRect">
                <a:avLst/>
              </a:prstGeom>
              <a:ln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45720" rIns="45720" rtlCol="0" anchor="ctr" anchorCtr="0"/>
              <a:lstStyle/>
              <a:p>
                <a:pPr algn="ctr"/>
                <a:r>
                  <a:rPr lang="en-US" sz="900" i="1" dirty="0" smtClean="0"/>
                  <a:t>Independent </a:t>
                </a:r>
                <a:endParaRPr lang="en-US" sz="900" i="1" dirty="0"/>
              </a:p>
            </p:txBody>
          </p:sp>
          <p:sp>
            <p:nvSpPr>
              <p:cNvPr id="106" name="Rounded Rectangle 111"/>
              <p:cNvSpPr/>
              <p:nvPr/>
            </p:nvSpPr>
            <p:spPr>
              <a:xfrm>
                <a:off x="1608037" y="5733991"/>
                <a:ext cx="597097" cy="2286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45720" rIns="45720" rtlCol="0" anchor="ctr" anchorCtr="0"/>
              <a:lstStyle/>
              <a:p>
                <a:pPr algn="ctr"/>
                <a:r>
                  <a:rPr lang="en-US" sz="900" dirty="0" smtClean="0"/>
                  <a:t>var: area</a:t>
                </a:r>
                <a:endParaRPr lang="en-US" sz="900" dirty="0"/>
              </a:p>
            </p:txBody>
          </p:sp>
        </p:grpSp>
        <p:grpSp>
          <p:nvGrpSpPr>
            <p:cNvPr id="102" name="Group 149"/>
            <p:cNvGrpSpPr/>
            <p:nvPr/>
          </p:nvGrpSpPr>
          <p:grpSpPr>
            <a:xfrm>
              <a:off x="307913" y="5965837"/>
              <a:ext cx="1343604" cy="136386"/>
              <a:chOff x="699796" y="6066783"/>
              <a:chExt cx="1511559" cy="228600"/>
            </a:xfrm>
          </p:grpSpPr>
          <p:sp>
            <p:nvSpPr>
              <p:cNvPr id="103" name="Rounded Rectangle 108"/>
              <p:cNvSpPr/>
              <p:nvPr/>
            </p:nvSpPr>
            <p:spPr>
              <a:xfrm>
                <a:off x="699796" y="6066783"/>
                <a:ext cx="858418" cy="228600"/>
              </a:xfrm>
              <a:prstGeom prst="roundRect">
                <a:avLst/>
              </a:prstGeom>
              <a:ln w="3175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45720" rIns="45720" rtlCol="0" anchor="ctr" anchorCtr="0"/>
              <a:lstStyle/>
              <a:p>
                <a:pPr algn="ctr"/>
                <a:r>
                  <a:rPr lang="en-US" sz="900" i="1" dirty="0" smtClean="0"/>
                  <a:t>MSTCPERF task</a:t>
                </a:r>
                <a:endParaRPr lang="en-US" sz="900" i="1" dirty="0"/>
              </a:p>
            </p:txBody>
          </p:sp>
          <p:sp>
            <p:nvSpPr>
              <p:cNvPr id="104" name="Rounded Rectangle 109"/>
              <p:cNvSpPr/>
              <p:nvPr/>
            </p:nvSpPr>
            <p:spPr>
              <a:xfrm>
                <a:off x="1614258" y="6066783"/>
                <a:ext cx="597097" cy="228600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45720" rIns="45720" rtlCol="0" anchor="ctr" anchorCtr="0"/>
              <a:lstStyle/>
              <a:p>
                <a:pPr algn="ctr"/>
                <a:r>
                  <a:rPr lang="en-US" sz="900" dirty="0" smtClean="0"/>
                  <a:t>var: range</a:t>
                </a:r>
                <a:endParaRPr lang="en-US" sz="900" dirty="0"/>
              </a:p>
            </p:txBody>
          </p:sp>
        </p:grpSp>
      </p:grpSp>
      <p:grpSp>
        <p:nvGrpSpPr>
          <p:cNvPr id="107" name="Group 258"/>
          <p:cNvGrpSpPr/>
          <p:nvPr/>
        </p:nvGrpSpPr>
        <p:grpSpPr>
          <a:xfrm>
            <a:off x="3233458" y="5318306"/>
            <a:ext cx="721420" cy="418217"/>
            <a:chOff x="2519267" y="5896946"/>
            <a:chExt cx="1175656" cy="699796"/>
          </a:xfrm>
        </p:grpSpPr>
        <p:grpSp>
          <p:nvGrpSpPr>
            <p:cNvPr id="108" name="Group 210"/>
            <p:cNvGrpSpPr/>
            <p:nvPr/>
          </p:nvGrpSpPr>
          <p:grpSpPr>
            <a:xfrm>
              <a:off x="2519267" y="5896946"/>
              <a:ext cx="718456" cy="242596"/>
              <a:chOff x="2295331" y="6064898"/>
              <a:chExt cx="1558212" cy="681135"/>
            </a:xfrm>
          </p:grpSpPr>
          <p:sp>
            <p:nvSpPr>
              <p:cNvPr id="142" name="Rounded Rectangle 117"/>
              <p:cNvSpPr/>
              <p:nvPr/>
            </p:nvSpPr>
            <p:spPr>
              <a:xfrm>
                <a:off x="2295331" y="6064898"/>
                <a:ext cx="1558212" cy="681135"/>
              </a:xfrm>
              <a:prstGeom prst="roundRect">
                <a:avLst>
                  <a:gd name="adj" fmla="val 5763"/>
                </a:avLst>
              </a:prstGeom>
              <a:ln w="3175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3" name="Group 148"/>
              <p:cNvGrpSpPr/>
              <p:nvPr/>
            </p:nvGrpSpPr>
            <p:grpSpPr>
              <a:xfrm>
                <a:off x="2394860" y="6173113"/>
                <a:ext cx="1343604" cy="136386"/>
                <a:chOff x="693575" y="5733991"/>
                <a:chExt cx="1511559" cy="228600"/>
              </a:xfrm>
            </p:grpSpPr>
            <p:sp>
              <p:nvSpPr>
                <p:cNvPr id="150" name="Rounded Rectangle 125"/>
                <p:cNvSpPr/>
                <p:nvPr/>
              </p:nvSpPr>
              <p:spPr>
                <a:xfrm>
                  <a:off x="693575" y="5733991"/>
                  <a:ext cx="858418" cy="228600"/>
                </a:xfrm>
                <a:prstGeom prst="roundRect">
                  <a:avLst/>
                </a:prstGeom>
                <a:ln w="3175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51" name="Rounded Rectangle 126"/>
                <p:cNvSpPr/>
                <p:nvPr/>
              </p:nvSpPr>
              <p:spPr>
                <a:xfrm>
                  <a:off x="1608037" y="5733991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144" name="Group 149"/>
              <p:cNvGrpSpPr/>
              <p:nvPr/>
            </p:nvGrpSpPr>
            <p:grpSpPr>
              <a:xfrm>
                <a:off x="2394860" y="6347835"/>
                <a:ext cx="1343604" cy="136386"/>
                <a:chOff x="699796" y="6066783"/>
                <a:chExt cx="1511559" cy="228600"/>
              </a:xfrm>
            </p:grpSpPr>
            <p:sp>
              <p:nvSpPr>
                <p:cNvPr id="148" name="Rounded Rectangle 122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49" name="Rounded Rectangle 123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145" name="Group 149"/>
              <p:cNvGrpSpPr/>
              <p:nvPr/>
            </p:nvGrpSpPr>
            <p:grpSpPr>
              <a:xfrm>
                <a:off x="2394860" y="6522557"/>
                <a:ext cx="1343604" cy="136386"/>
                <a:chOff x="699796" y="6066783"/>
                <a:chExt cx="1511559" cy="228600"/>
              </a:xfrm>
            </p:grpSpPr>
            <p:sp>
              <p:nvSpPr>
                <p:cNvPr id="146" name="Rounded Rectangle 145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47" name="Rounded Rectangle 146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</p:grpSp>
        <p:grpSp>
          <p:nvGrpSpPr>
            <p:cNvPr id="109" name="Group 211"/>
            <p:cNvGrpSpPr/>
            <p:nvPr/>
          </p:nvGrpSpPr>
          <p:grpSpPr>
            <a:xfrm>
              <a:off x="2671667" y="6049346"/>
              <a:ext cx="718456" cy="242596"/>
              <a:chOff x="2295331" y="6064898"/>
              <a:chExt cx="1558212" cy="681135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2295331" y="6064898"/>
                <a:ext cx="1558212" cy="681135"/>
              </a:xfrm>
              <a:prstGeom prst="roundRect">
                <a:avLst>
                  <a:gd name="adj" fmla="val 5763"/>
                </a:avLst>
              </a:prstGeom>
              <a:ln w="3175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3" name="Group 148"/>
              <p:cNvGrpSpPr/>
              <p:nvPr/>
            </p:nvGrpSpPr>
            <p:grpSpPr>
              <a:xfrm>
                <a:off x="2394860" y="6173113"/>
                <a:ext cx="1343604" cy="136386"/>
                <a:chOff x="693575" y="5733991"/>
                <a:chExt cx="1511559" cy="228600"/>
              </a:xfrm>
            </p:grpSpPr>
            <p:sp>
              <p:nvSpPr>
                <p:cNvPr id="140" name="Rounded Rectangle 115"/>
                <p:cNvSpPr/>
                <p:nvPr/>
              </p:nvSpPr>
              <p:spPr>
                <a:xfrm>
                  <a:off x="693575" y="5733991"/>
                  <a:ext cx="858418" cy="228600"/>
                </a:xfrm>
                <a:prstGeom prst="roundRect">
                  <a:avLst/>
                </a:prstGeom>
                <a:ln w="3175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41" name="Rounded Rectangle 116"/>
                <p:cNvSpPr/>
                <p:nvPr/>
              </p:nvSpPr>
              <p:spPr>
                <a:xfrm>
                  <a:off x="1608037" y="5733991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134" name="Group 149"/>
              <p:cNvGrpSpPr/>
              <p:nvPr/>
            </p:nvGrpSpPr>
            <p:grpSpPr>
              <a:xfrm>
                <a:off x="2394860" y="6347835"/>
                <a:ext cx="1343604" cy="136386"/>
                <a:chOff x="699796" y="6066783"/>
                <a:chExt cx="1511559" cy="228600"/>
              </a:xfrm>
            </p:grpSpPr>
            <p:sp>
              <p:nvSpPr>
                <p:cNvPr id="138" name="Rounded Rectangle 113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39" name="Rounded Rectangle 113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135" name="Group 149"/>
              <p:cNvGrpSpPr/>
              <p:nvPr/>
            </p:nvGrpSpPr>
            <p:grpSpPr>
              <a:xfrm>
                <a:off x="2394860" y="6522557"/>
                <a:ext cx="1343604" cy="136386"/>
                <a:chOff x="699796" y="6066783"/>
                <a:chExt cx="1511559" cy="228600"/>
              </a:xfrm>
            </p:grpSpPr>
            <p:sp>
              <p:nvSpPr>
                <p:cNvPr id="136" name="Rounded Rectangle 111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37" name="Rounded Rectangle 112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</p:grpSp>
        <p:grpSp>
          <p:nvGrpSpPr>
            <p:cNvPr id="110" name="Group 224"/>
            <p:cNvGrpSpPr/>
            <p:nvPr/>
          </p:nvGrpSpPr>
          <p:grpSpPr>
            <a:xfrm>
              <a:off x="2824067" y="6201746"/>
              <a:ext cx="718456" cy="242596"/>
              <a:chOff x="2295331" y="6064898"/>
              <a:chExt cx="1558212" cy="681135"/>
            </a:xfrm>
          </p:grpSpPr>
          <p:sp>
            <p:nvSpPr>
              <p:cNvPr id="122" name="Rounded Rectangle 121"/>
              <p:cNvSpPr/>
              <p:nvPr/>
            </p:nvSpPr>
            <p:spPr>
              <a:xfrm>
                <a:off x="2295331" y="6064898"/>
                <a:ext cx="1558212" cy="681135"/>
              </a:xfrm>
              <a:prstGeom prst="roundRect">
                <a:avLst>
                  <a:gd name="adj" fmla="val 5763"/>
                </a:avLst>
              </a:prstGeom>
              <a:ln w="3175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23" name="Group 148"/>
              <p:cNvGrpSpPr/>
              <p:nvPr/>
            </p:nvGrpSpPr>
            <p:grpSpPr>
              <a:xfrm>
                <a:off x="2394860" y="6173113"/>
                <a:ext cx="1343604" cy="136386"/>
                <a:chOff x="693575" y="5733991"/>
                <a:chExt cx="1511559" cy="228600"/>
              </a:xfrm>
            </p:grpSpPr>
            <p:sp>
              <p:nvSpPr>
                <p:cNvPr id="130" name="Rounded Rectangle 129"/>
                <p:cNvSpPr/>
                <p:nvPr/>
              </p:nvSpPr>
              <p:spPr>
                <a:xfrm>
                  <a:off x="693575" y="5733991"/>
                  <a:ext cx="858418" cy="228600"/>
                </a:xfrm>
                <a:prstGeom prst="roundRect">
                  <a:avLst/>
                </a:prstGeom>
                <a:ln w="3175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31" name="Rounded Rectangle 130"/>
                <p:cNvSpPr/>
                <p:nvPr/>
              </p:nvSpPr>
              <p:spPr>
                <a:xfrm>
                  <a:off x="1608037" y="5733991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124" name="Group 149"/>
              <p:cNvGrpSpPr/>
              <p:nvPr/>
            </p:nvGrpSpPr>
            <p:grpSpPr>
              <a:xfrm>
                <a:off x="2394860" y="6347835"/>
                <a:ext cx="1343604" cy="136386"/>
                <a:chOff x="699796" y="6066783"/>
                <a:chExt cx="1511559" cy="228600"/>
              </a:xfrm>
            </p:grpSpPr>
            <p:sp>
              <p:nvSpPr>
                <p:cNvPr id="128" name="Rounded Rectangle 103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29" name="Rounded Rectangle 104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125" name="Group 149"/>
              <p:cNvGrpSpPr/>
              <p:nvPr/>
            </p:nvGrpSpPr>
            <p:grpSpPr>
              <a:xfrm>
                <a:off x="2394860" y="6522557"/>
                <a:ext cx="1343604" cy="136386"/>
                <a:chOff x="699796" y="6066783"/>
                <a:chExt cx="1511559" cy="228600"/>
              </a:xfrm>
            </p:grpSpPr>
            <p:sp>
              <p:nvSpPr>
                <p:cNvPr id="126" name="Rounded Rectangle 100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27" name="Rounded Rectangle 101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</p:grpSp>
        <p:grpSp>
          <p:nvGrpSpPr>
            <p:cNvPr id="111" name="Group 246"/>
            <p:cNvGrpSpPr/>
            <p:nvPr/>
          </p:nvGrpSpPr>
          <p:grpSpPr>
            <a:xfrm>
              <a:off x="2976467" y="6354146"/>
              <a:ext cx="718456" cy="242596"/>
              <a:chOff x="2295331" y="6064898"/>
              <a:chExt cx="1558212" cy="681135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2295331" y="6064898"/>
                <a:ext cx="1558212" cy="681135"/>
              </a:xfrm>
              <a:prstGeom prst="roundRect">
                <a:avLst>
                  <a:gd name="adj" fmla="val 5763"/>
                </a:avLst>
              </a:prstGeom>
              <a:ln w="3175"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13" name="Group 148"/>
              <p:cNvGrpSpPr/>
              <p:nvPr/>
            </p:nvGrpSpPr>
            <p:grpSpPr>
              <a:xfrm>
                <a:off x="2394860" y="6173113"/>
                <a:ext cx="1343604" cy="136386"/>
                <a:chOff x="693575" y="5733991"/>
                <a:chExt cx="1511559" cy="228600"/>
              </a:xfrm>
            </p:grpSpPr>
            <p:sp>
              <p:nvSpPr>
                <p:cNvPr id="120" name="Rounded Rectangle 119"/>
                <p:cNvSpPr/>
                <p:nvPr/>
              </p:nvSpPr>
              <p:spPr>
                <a:xfrm>
                  <a:off x="693575" y="5733991"/>
                  <a:ext cx="858418" cy="228600"/>
                </a:xfrm>
                <a:prstGeom prst="roundRect">
                  <a:avLst/>
                </a:prstGeom>
                <a:ln w="3175"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21" name="Rounded Rectangle 120"/>
                <p:cNvSpPr/>
                <p:nvPr/>
              </p:nvSpPr>
              <p:spPr>
                <a:xfrm>
                  <a:off x="1608037" y="5733991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114" name="Group 149"/>
              <p:cNvGrpSpPr/>
              <p:nvPr/>
            </p:nvGrpSpPr>
            <p:grpSpPr>
              <a:xfrm>
                <a:off x="2394860" y="6347835"/>
                <a:ext cx="1343604" cy="136386"/>
                <a:chOff x="699796" y="6066783"/>
                <a:chExt cx="1511559" cy="228600"/>
              </a:xfrm>
            </p:grpSpPr>
            <p:sp>
              <p:nvSpPr>
                <p:cNvPr id="118" name="Rounded Rectangle 117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19" name="Rounded Rectangle 118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  <p:grpSp>
            <p:nvGrpSpPr>
              <p:cNvPr id="115" name="Group 149"/>
              <p:cNvGrpSpPr/>
              <p:nvPr/>
            </p:nvGrpSpPr>
            <p:grpSpPr>
              <a:xfrm>
                <a:off x="2394860" y="6522557"/>
                <a:ext cx="1343604" cy="136386"/>
                <a:chOff x="699796" y="6066783"/>
                <a:chExt cx="1511559" cy="228600"/>
              </a:xfrm>
            </p:grpSpPr>
            <p:sp>
              <p:nvSpPr>
                <p:cNvPr id="116" name="Rounded Rectangle 115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i="1" dirty="0"/>
                </a:p>
              </p:txBody>
            </p:sp>
            <p:sp>
              <p:nvSpPr>
                <p:cNvPr id="117" name="Rounded Rectangle 116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  <a:ln w="3175"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endParaRPr lang="en-US" sz="900" dirty="0"/>
                </a:p>
              </p:txBody>
            </p:sp>
          </p:grpSp>
        </p:grpSp>
      </p:grpSp>
      <p:grpSp>
        <p:nvGrpSpPr>
          <p:cNvPr id="152" name="Group 151"/>
          <p:cNvGrpSpPr/>
          <p:nvPr/>
        </p:nvGrpSpPr>
        <p:grpSpPr>
          <a:xfrm>
            <a:off x="3729441" y="1320517"/>
            <a:ext cx="1595537" cy="2741052"/>
            <a:chOff x="3729441" y="1320517"/>
            <a:chExt cx="1595537" cy="2741052"/>
          </a:xfrm>
        </p:grpSpPr>
        <p:cxnSp>
          <p:nvCxnSpPr>
            <p:cNvPr id="153" name="Curved Connector 152"/>
            <p:cNvCxnSpPr/>
            <p:nvPr/>
          </p:nvCxnSpPr>
          <p:spPr>
            <a:xfrm rot="10800000" flipV="1">
              <a:off x="3729441" y="1320517"/>
              <a:ext cx="1595537" cy="99953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urved Connector 153"/>
            <p:cNvCxnSpPr/>
            <p:nvPr/>
          </p:nvCxnSpPr>
          <p:spPr>
            <a:xfrm rot="10800000">
              <a:off x="3729441" y="2320054"/>
              <a:ext cx="1595537" cy="37099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urved Connector 154"/>
            <p:cNvCxnSpPr/>
            <p:nvPr/>
          </p:nvCxnSpPr>
          <p:spPr>
            <a:xfrm rot="10800000">
              <a:off x="3729441" y="2320053"/>
              <a:ext cx="1595537" cy="174151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7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roup 157"/>
          <p:cNvGrpSpPr>
            <a:grpSpLocks noChangeAspect="1"/>
          </p:cNvGrpSpPr>
          <p:nvPr/>
        </p:nvGrpSpPr>
        <p:grpSpPr>
          <a:xfrm>
            <a:off x="1524000" y="508823"/>
            <a:ext cx="6403908" cy="6196777"/>
            <a:chOff x="1292292" y="304800"/>
            <a:chExt cx="5714978" cy="5530130"/>
          </a:xfrm>
        </p:grpSpPr>
        <p:sp>
          <p:nvSpPr>
            <p:cNvPr id="5" name="Rounded Rectangle 4"/>
            <p:cNvSpPr/>
            <p:nvPr/>
          </p:nvSpPr>
          <p:spPr>
            <a:xfrm>
              <a:off x="1828800" y="304800"/>
              <a:ext cx="4376057" cy="5094515"/>
            </a:xfrm>
            <a:prstGeom prst="roundRect">
              <a:avLst>
                <a:gd name="adj" fmla="val 318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6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/>
            <a:stretch>
              <a:fillRect/>
            </a:stretch>
          </p:blipFill>
          <p:spPr bwMode="auto">
            <a:xfrm>
              <a:off x="6354133" y="598712"/>
              <a:ext cx="532041" cy="854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959427" y="413212"/>
              <a:ext cx="2705891" cy="384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accent1"/>
                  </a:solidFill>
                </a:rPr>
                <a:t>analysis provider thread takes tasks for its worker threads; when work is done, puts back into space</a:t>
              </a:r>
              <a:endParaRPr lang="en-US" sz="1100" dirty="0">
                <a:solidFill>
                  <a:schemeClr val="accent1"/>
                </a:solidFill>
              </a:endParaRPr>
            </a:p>
          </p:txBody>
        </p:sp>
        <p:cxnSp>
          <p:nvCxnSpPr>
            <p:cNvPr id="8" name="Straight Connector 7"/>
            <p:cNvCxnSpPr>
              <a:endCxn id="6" idx="1"/>
            </p:cNvCxnSpPr>
            <p:nvPr/>
          </p:nvCxnSpPr>
          <p:spPr>
            <a:xfrm flipV="1">
              <a:off x="6055961" y="1025943"/>
              <a:ext cx="298172" cy="323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55" idx="1"/>
            </p:cNvCxnSpPr>
            <p:nvPr/>
          </p:nvCxnSpPr>
          <p:spPr>
            <a:xfrm flipH="1" flipV="1">
              <a:off x="1982000" y="1921179"/>
              <a:ext cx="151279" cy="131764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98" idx="3"/>
              <a:endCxn id="31" idx="1"/>
            </p:cNvCxnSpPr>
            <p:nvPr/>
          </p:nvCxnSpPr>
          <p:spPr>
            <a:xfrm flipV="1">
              <a:off x="1737051" y="4236249"/>
              <a:ext cx="242581" cy="5644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56"/>
            <a:stretch>
              <a:fillRect/>
            </a:stretch>
          </p:blipFill>
          <p:spPr bwMode="auto">
            <a:xfrm>
              <a:off x="6294831" y="4550229"/>
              <a:ext cx="637998" cy="782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Curved Connector 19"/>
            <p:cNvCxnSpPr>
              <a:stCxn id="25" idx="2"/>
              <a:endCxn id="30" idx="4"/>
            </p:cNvCxnSpPr>
            <p:nvPr/>
          </p:nvCxnSpPr>
          <p:spPr>
            <a:xfrm rot="10800000" flipV="1">
              <a:off x="2699658" y="4228339"/>
              <a:ext cx="3791341" cy="903570"/>
            </a:xfrm>
            <a:prstGeom prst="curvedConnector4">
              <a:avLst>
                <a:gd name="adj1" fmla="val 45693"/>
                <a:gd name="adj2" fmla="val 121170"/>
              </a:avLst>
            </a:prstGeom>
            <a:ln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711822" y="4866771"/>
              <a:ext cx="1632987" cy="384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err="1" smtClean="0">
                  <a:solidFill>
                    <a:schemeClr val="accent2"/>
                  </a:solidFill>
                </a:rPr>
                <a:t>matlab</a:t>
              </a:r>
              <a:r>
                <a:rPr lang="en-US" sz="1100" dirty="0" smtClean="0">
                  <a:solidFill>
                    <a:schemeClr val="accent2"/>
                  </a:solidFill>
                </a:rPr>
                <a:t> submits table to model via Java method</a:t>
              </a:r>
              <a:endParaRPr lang="en-US" sz="1100" dirty="0">
                <a:solidFill>
                  <a:schemeClr val="accent2"/>
                </a:solidFill>
              </a:endParaRPr>
            </a:p>
          </p:txBody>
        </p:sp>
        <p:grpSp>
          <p:nvGrpSpPr>
            <p:cNvPr id="14" name="Group 94"/>
            <p:cNvGrpSpPr/>
            <p:nvPr/>
          </p:nvGrpSpPr>
          <p:grpSpPr>
            <a:xfrm>
              <a:off x="4684361" y="450185"/>
              <a:ext cx="1371600" cy="1157976"/>
              <a:chOff x="4724400" y="1752600"/>
              <a:chExt cx="1371600" cy="1157976"/>
            </a:xfrm>
          </p:grpSpPr>
          <p:sp>
            <p:nvSpPr>
              <p:cNvPr id="15" name="Rounded Rectangle 95"/>
              <p:cNvSpPr/>
              <p:nvPr/>
            </p:nvSpPr>
            <p:spPr>
              <a:xfrm>
                <a:off x="4724400" y="1752600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grpSp>
            <p:nvGrpSpPr>
              <p:cNvPr id="16" name="Group 96"/>
              <p:cNvGrpSpPr/>
              <p:nvPr/>
            </p:nvGrpSpPr>
            <p:grpSpPr>
              <a:xfrm>
                <a:off x="4862497" y="2286000"/>
                <a:ext cx="1095406" cy="604126"/>
                <a:chOff x="7336625" y="5422380"/>
                <a:chExt cx="1095406" cy="604126"/>
              </a:xfrm>
            </p:grpSpPr>
            <p:sp>
              <p:nvSpPr>
                <p:cNvPr id="17" name="Freeform 97"/>
                <p:cNvSpPr/>
                <p:nvPr/>
              </p:nvSpPr>
              <p:spPr>
                <a:xfrm>
                  <a:off x="7593378" y="5422380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8" name="Freeform 17"/>
                <p:cNvSpPr/>
                <p:nvPr/>
              </p:nvSpPr>
              <p:spPr>
                <a:xfrm>
                  <a:off x="7807472" y="5422380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8019435" y="5437016"/>
                  <a:ext cx="74523" cy="367990"/>
                </a:xfrm>
                <a:custGeom>
                  <a:avLst/>
                  <a:gdLst>
                    <a:gd name="connsiteX0" fmla="*/ 0 w 149046"/>
                    <a:gd name="connsiteY0" fmla="*/ 0 h 735981"/>
                    <a:gd name="connsiteX1" fmla="*/ 148683 w 149046"/>
                    <a:gd name="connsiteY1" fmla="*/ 89210 h 735981"/>
                    <a:gd name="connsiteX2" fmla="*/ 44604 w 149046"/>
                    <a:gd name="connsiteY2" fmla="*/ 193288 h 735981"/>
                    <a:gd name="connsiteX3" fmla="*/ 133814 w 149046"/>
                    <a:gd name="connsiteY3" fmla="*/ 312234 h 735981"/>
                    <a:gd name="connsiteX4" fmla="*/ 89209 w 149046"/>
                    <a:gd name="connsiteY4" fmla="*/ 416313 h 735981"/>
                    <a:gd name="connsiteX5" fmla="*/ 118946 w 149046"/>
                    <a:gd name="connsiteY5" fmla="*/ 512956 h 735981"/>
                    <a:gd name="connsiteX6" fmla="*/ 118946 w 149046"/>
                    <a:gd name="connsiteY6" fmla="*/ 735981 h 735981"/>
                    <a:gd name="connsiteX7" fmla="*/ 118946 w 149046"/>
                    <a:gd name="connsiteY7" fmla="*/ 735981 h 735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9046" h="735981">
                      <a:moveTo>
                        <a:pt x="0" y="0"/>
                      </a:moveTo>
                      <a:cubicBezTo>
                        <a:pt x="70624" y="28497"/>
                        <a:pt x="141249" y="56995"/>
                        <a:pt x="148683" y="89210"/>
                      </a:cubicBezTo>
                      <a:cubicBezTo>
                        <a:pt x="156117" y="121425"/>
                        <a:pt x="47082" y="156117"/>
                        <a:pt x="44604" y="193288"/>
                      </a:cubicBezTo>
                      <a:cubicBezTo>
                        <a:pt x="42126" y="230459"/>
                        <a:pt x="126380" y="275063"/>
                        <a:pt x="133814" y="312234"/>
                      </a:cubicBezTo>
                      <a:cubicBezTo>
                        <a:pt x="141248" y="349405"/>
                        <a:pt x="91687" y="382859"/>
                        <a:pt x="89209" y="416313"/>
                      </a:cubicBezTo>
                      <a:cubicBezTo>
                        <a:pt x="86731" y="449767"/>
                        <a:pt x="113990" y="459678"/>
                        <a:pt x="118946" y="512956"/>
                      </a:cubicBezTo>
                      <a:cubicBezTo>
                        <a:pt x="123902" y="566234"/>
                        <a:pt x="118946" y="735981"/>
                        <a:pt x="118946" y="735981"/>
                      </a:cubicBezTo>
                      <a:lnTo>
                        <a:pt x="118946" y="735981"/>
                      </a:ln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7336625" y="5793040"/>
                  <a:ext cx="1095406" cy="233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 smtClean="0">
                      <a:solidFill>
                        <a:schemeClr val="tx2"/>
                      </a:solidFill>
                    </a:rPr>
                    <a:t>worker threads</a:t>
                  </a:r>
                  <a:endParaRPr lang="en-US" sz="1100" dirty="0">
                    <a:solidFill>
                      <a:schemeClr val="tx2"/>
                    </a:solidFill>
                  </a:endParaRPr>
                </a:p>
              </p:txBody>
            </p:sp>
          </p:grpSp>
        </p:grpSp>
        <p:sp>
          <p:nvSpPr>
            <p:cNvPr id="21" name="TextBox 15"/>
            <p:cNvSpPr txBox="1"/>
            <p:nvPr/>
          </p:nvSpPr>
          <p:spPr>
            <a:xfrm>
              <a:off x="3626152" y="5557931"/>
              <a:ext cx="7821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</a:rPr>
                <a:t>network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959427" y="2788293"/>
              <a:ext cx="1429749" cy="384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accent6">
                      <a:lumMod val="75000"/>
                    </a:schemeClr>
                  </a:solidFill>
                </a:rPr>
                <a:t>models writing/taking tasks to/from space</a:t>
              </a:r>
              <a:endParaRPr lang="en-US" sz="11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23" name="Curved Connector 19"/>
            <p:cNvCxnSpPr>
              <a:endCxn id="26" idx="2"/>
            </p:cNvCxnSpPr>
            <p:nvPr/>
          </p:nvCxnSpPr>
          <p:spPr>
            <a:xfrm rot="5400000" flipH="1" flipV="1">
              <a:off x="4169966" y="2860668"/>
              <a:ext cx="962661" cy="3573599"/>
            </a:xfrm>
            <a:prstGeom prst="curvedConnector4">
              <a:avLst>
                <a:gd name="adj1" fmla="val -11147"/>
                <a:gd name="adj2" fmla="val 49086"/>
              </a:avLst>
            </a:prstGeom>
            <a:ln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19"/>
            <p:cNvGrpSpPr/>
            <p:nvPr/>
          </p:nvGrpSpPr>
          <p:grpSpPr>
            <a:xfrm>
              <a:off x="6438097" y="3984195"/>
              <a:ext cx="426127" cy="426085"/>
              <a:chOff x="7430247" y="3240862"/>
              <a:chExt cx="426127" cy="426085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7483148" y="3303064"/>
                <a:ext cx="373226" cy="36388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430247" y="3240862"/>
                <a:ext cx="373226" cy="363883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27" name="Rounded Rectangle 26"/>
            <p:cNvSpPr/>
            <p:nvPr/>
          </p:nvSpPr>
          <p:spPr>
            <a:xfrm>
              <a:off x="6293483" y="3990653"/>
              <a:ext cx="648482" cy="381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Matlab Client</a:t>
              </a:r>
              <a:endParaRPr lang="en-US" sz="1200" dirty="0"/>
            </a:p>
          </p:txBody>
        </p:sp>
        <p:grpSp>
          <p:nvGrpSpPr>
            <p:cNvPr id="28" name="Group 136"/>
            <p:cNvGrpSpPr/>
            <p:nvPr/>
          </p:nvGrpSpPr>
          <p:grpSpPr>
            <a:xfrm>
              <a:off x="2578359" y="4923508"/>
              <a:ext cx="407436" cy="208401"/>
              <a:chOff x="2186474" y="4917284"/>
              <a:chExt cx="407436" cy="208401"/>
            </a:xfrm>
          </p:grpSpPr>
          <p:sp>
            <p:nvSpPr>
              <p:cNvPr id="29" name="Oval 60"/>
              <p:cNvSpPr/>
              <p:nvPr/>
            </p:nvSpPr>
            <p:spPr>
              <a:xfrm>
                <a:off x="2351315" y="4917284"/>
                <a:ext cx="242595" cy="20529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186474" y="4920395"/>
                <a:ext cx="242595" cy="20529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31" name="Rounded Rectangle 30"/>
            <p:cNvSpPr/>
            <p:nvPr/>
          </p:nvSpPr>
          <p:spPr>
            <a:xfrm>
              <a:off x="1979632" y="3353112"/>
              <a:ext cx="1612652" cy="17662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/>
                <a:t>Engineering ESAV Model Provider</a:t>
              </a:r>
              <a:endParaRPr lang="en-US" sz="12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81142" y="4479161"/>
              <a:ext cx="1022368" cy="5355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accent6">
                      <a:lumMod val="75000"/>
                    </a:schemeClr>
                  </a:solidFill>
                </a:rPr>
                <a:t>new models for parallel table execution</a:t>
              </a:r>
              <a:endParaRPr lang="en-US" sz="11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2077614" y="4422700"/>
              <a:ext cx="1371600" cy="0"/>
            </a:xfrm>
            <a:prstGeom prst="line">
              <a:avLst/>
            </a:prstGeom>
            <a:ln w="50800" cap="rnd" cmpd="dbl"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6" idx="3"/>
              <a:endCxn id="39" idx="1"/>
            </p:cNvCxnSpPr>
            <p:nvPr/>
          </p:nvCxnSpPr>
          <p:spPr>
            <a:xfrm flipV="1">
              <a:off x="6055961" y="3369650"/>
              <a:ext cx="189772" cy="105693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225"/>
            <p:cNvGrpSpPr/>
            <p:nvPr/>
          </p:nvGrpSpPr>
          <p:grpSpPr>
            <a:xfrm>
              <a:off x="4684361" y="2896355"/>
              <a:ext cx="1371600" cy="1157976"/>
              <a:chOff x="4824327" y="1705147"/>
              <a:chExt cx="1371600" cy="1157976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4824327" y="1705147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5433271" y="2238547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962424" y="2609207"/>
                <a:ext cx="1095406" cy="23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2"/>
                    </a:solidFill>
                  </a:rPr>
                  <a:t>worker thread</a:t>
                </a:r>
                <a:endParaRPr lang="en-US" sz="1100" dirty="0">
                  <a:solidFill>
                    <a:schemeClr val="tx2"/>
                  </a:solidFill>
                </a:endParaRPr>
              </a:p>
            </p:txBody>
          </p:sp>
        </p:grpSp>
        <p:pic>
          <p:nvPicPr>
            <p:cNvPr id="39" name="Picture 2" descr="https://encrypted-tbn1.google.com/images?q=tbn:ANd9GcRHV9vfytlrapL0FREHf7gATHncvyBMq-lpEaAig6cSva7lJxBVaQ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45733" y="3106903"/>
              <a:ext cx="680209" cy="525494"/>
            </a:xfrm>
            <a:prstGeom prst="rect">
              <a:avLst/>
            </a:prstGeom>
            <a:noFill/>
          </p:spPr>
        </p:pic>
        <p:pic>
          <p:nvPicPr>
            <p:cNvPr id="40" name="Picture 6" descr="https://encrypted-tbn2.google.com/images?q=tbn:ANd9GcT8oUDde0xNtRSvHbQhOQ5uwILvO8p1m1eyMwZube1BW0eHJL--ww"/>
            <p:cNvPicPr>
              <a:picLocks noChangeAspect="1" noChangeArrowheads="1"/>
            </p:cNvPicPr>
            <p:nvPr/>
          </p:nvPicPr>
          <p:blipFill>
            <a:blip r:embed="rId4" cstate="print"/>
            <a:srcRect l="16603"/>
            <a:stretch>
              <a:fillRect/>
            </a:stretch>
          </p:blipFill>
          <p:spPr bwMode="auto">
            <a:xfrm>
              <a:off x="6335473" y="1811430"/>
              <a:ext cx="671797" cy="937217"/>
            </a:xfrm>
            <a:prstGeom prst="rect">
              <a:avLst/>
            </a:prstGeom>
            <a:noFill/>
          </p:spPr>
        </p:pic>
        <p:grpSp>
          <p:nvGrpSpPr>
            <p:cNvPr id="41" name="Group 363"/>
            <p:cNvGrpSpPr/>
            <p:nvPr/>
          </p:nvGrpSpPr>
          <p:grpSpPr>
            <a:xfrm>
              <a:off x="4684361" y="1673270"/>
              <a:ext cx="1371600" cy="1157976"/>
              <a:chOff x="4823926" y="1697377"/>
              <a:chExt cx="1371600" cy="1157976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4823926" y="1697377"/>
                <a:ext cx="1371600" cy="1157976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/>
                  <a:t>Engineering Air Vehicle Provider</a:t>
                </a:r>
                <a:endParaRPr lang="en-US" sz="1200" dirty="0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5263098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5637880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962023" y="2601437"/>
                <a:ext cx="1095406" cy="23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2"/>
                    </a:solidFill>
                  </a:rPr>
                  <a:t>worker threads</a:t>
                </a:r>
                <a:endParaRPr lang="en-US" sz="11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5450489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7" name="Freeform 46"/>
              <p:cNvSpPr/>
              <p:nvPr/>
            </p:nvSpPr>
            <p:spPr>
              <a:xfrm>
                <a:off x="5075706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5825272" y="2236540"/>
                <a:ext cx="74523" cy="367990"/>
              </a:xfrm>
              <a:custGeom>
                <a:avLst/>
                <a:gdLst>
                  <a:gd name="connsiteX0" fmla="*/ 0 w 149046"/>
                  <a:gd name="connsiteY0" fmla="*/ 0 h 735981"/>
                  <a:gd name="connsiteX1" fmla="*/ 148683 w 149046"/>
                  <a:gd name="connsiteY1" fmla="*/ 89210 h 735981"/>
                  <a:gd name="connsiteX2" fmla="*/ 44604 w 149046"/>
                  <a:gd name="connsiteY2" fmla="*/ 193288 h 735981"/>
                  <a:gd name="connsiteX3" fmla="*/ 133814 w 149046"/>
                  <a:gd name="connsiteY3" fmla="*/ 312234 h 735981"/>
                  <a:gd name="connsiteX4" fmla="*/ 89209 w 149046"/>
                  <a:gd name="connsiteY4" fmla="*/ 416313 h 735981"/>
                  <a:gd name="connsiteX5" fmla="*/ 118946 w 149046"/>
                  <a:gd name="connsiteY5" fmla="*/ 512956 h 735981"/>
                  <a:gd name="connsiteX6" fmla="*/ 118946 w 149046"/>
                  <a:gd name="connsiteY6" fmla="*/ 735981 h 735981"/>
                  <a:gd name="connsiteX7" fmla="*/ 118946 w 149046"/>
                  <a:gd name="connsiteY7" fmla="*/ 735981 h 735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9046" h="735981">
                    <a:moveTo>
                      <a:pt x="0" y="0"/>
                    </a:moveTo>
                    <a:cubicBezTo>
                      <a:pt x="70624" y="28497"/>
                      <a:pt x="141249" y="56995"/>
                      <a:pt x="148683" y="89210"/>
                    </a:cubicBezTo>
                    <a:cubicBezTo>
                      <a:pt x="156117" y="121425"/>
                      <a:pt x="47082" y="156117"/>
                      <a:pt x="44604" y="193288"/>
                    </a:cubicBezTo>
                    <a:cubicBezTo>
                      <a:pt x="42126" y="230459"/>
                      <a:pt x="126380" y="275063"/>
                      <a:pt x="133814" y="312234"/>
                    </a:cubicBezTo>
                    <a:cubicBezTo>
                      <a:pt x="141248" y="349405"/>
                      <a:pt x="91687" y="382859"/>
                      <a:pt x="89209" y="416313"/>
                    </a:cubicBezTo>
                    <a:cubicBezTo>
                      <a:pt x="86731" y="449767"/>
                      <a:pt x="113990" y="459678"/>
                      <a:pt x="118946" y="512956"/>
                    </a:cubicBezTo>
                    <a:cubicBezTo>
                      <a:pt x="123902" y="566234"/>
                      <a:pt x="118946" y="735981"/>
                      <a:pt x="118946" y="735981"/>
                    </a:cubicBezTo>
                    <a:lnTo>
                      <a:pt x="118946" y="73598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cxnSp>
          <p:nvCxnSpPr>
            <p:cNvPr id="49" name="Straight Connector 48"/>
            <p:cNvCxnSpPr>
              <a:stCxn id="42" idx="3"/>
              <a:endCxn id="40" idx="1"/>
            </p:cNvCxnSpPr>
            <p:nvPr/>
          </p:nvCxnSpPr>
          <p:spPr>
            <a:xfrm>
              <a:off x="6055961" y="2252258"/>
              <a:ext cx="279512" cy="27781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9"/>
            <p:cNvCxnSpPr>
              <a:stCxn id="51" idx="3"/>
            </p:cNvCxnSpPr>
            <p:nvPr/>
          </p:nvCxnSpPr>
          <p:spPr>
            <a:xfrm flipV="1">
              <a:off x="4224901" y="1029173"/>
              <a:ext cx="459460" cy="412096"/>
            </a:xfrm>
            <a:prstGeom prst="curvedConnector3">
              <a:avLst>
                <a:gd name="adj1" fmla="val 5000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4224901" y="1441269"/>
              <a:ext cx="0" cy="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2" name="Curved Connector 9"/>
            <p:cNvCxnSpPr>
              <a:stCxn id="53" idx="3"/>
              <a:endCxn id="42" idx="1"/>
            </p:cNvCxnSpPr>
            <p:nvPr/>
          </p:nvCxnSpPr>
          <p:spPr>
            <a:xfrm>
              <a:off x="4224901" y="1675330"/>
              <a:ext cx="459460" cy="576928"/>
            </a:xfrm>
            <a:prstGeom prst="curvedConnector3">
              <a:avLst>
                <a:gd name="adj1" fmla="val 50000"/>
              </a:avLst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4224901" y="1675330"/>
              <a:ext cx="0" cy="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4" name="Curved Connector 9"/>
            <p:cNvCxnSpPr>
              <a:stCxn id="53" idx="1"/>
              <a:endCxn id="57" idx="0"/>
            </p:cNvCxnSpPr>
            <p:nvPr/>
          </p:nvCxnSpPr>
          <p:spPr>
            <a:xfrm rot="10800000" flipV="1">
              <a:off x="2433631" y="1675329"/>
              <a:ext cx="1791270" cy="285843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ounded Rectangle 54"/>
            <p:cNvSpPr/>
            <p:nvPr/>
          </p:nvSpPr>
          <p:spPr>
            <a:xfrm>
              <a:off x="1982000" y="1230713"/>
              <a:ext cx="1278472" cy="138093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/>
                <a:t>JavaSpace</a:t>
              </a:r>
              <a:endParaRPr lang="en-US" sz="1200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3002017" y="1497144"/>
              <a:ext cx="271088" cy="242717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2381243" y="1961173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195506" y="2018983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2371718" y="2209343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609843" y="2065286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2166930" y="2430574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2632295" y="1660730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b="1" dirty="0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552693" y="2389415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2847968" y="2265936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2976556" y="1998402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2957893" y="1678581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2244382" y="1722353"/>
              <a:ext cx="104775" cy="45719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cxnSp>
          <p:nvCxnSpPr>
            <p:cNvPr id="68" name="Curved Connector 67"/>
            <p:cNvCxnSpPr>
              <a:endCxn id="63" idx="3"/>
            </p:cNvCxnSpPr>
            <p:nvPr/>
          </p:nvCxnSpPr>
          <p:spPr>
            <a:xfrm flipH="1" flipV="1">
              <a:off x="2657468" y="2414110"/>
              <a:ext cx="576511" cy="2192961"/>
            </a:xfrm>
            <a:prstGeom prst="curvedConnector3">
              <a:avLst>
                <a:gd name="adj1" fmla="val -89824"/>
              </a:avLst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/>
            <p:cNvCxnSpPr>
              <a:endCxn id="64" idx="3"/>
            </p:cNvCxnSpPr>
            <p:nvPr/>
          </p:nvCxnSpPr>
          <p:spPr>
            <a:xfrm flipH="1" flipV="1">
              <a:off x="2952743" y="2290631"/>
              <a:ext cx="359825" cy="2405340"/>
            </a:xfrm>
            <a:prstGeom prst="curvedConnector3">
              <a:avLst>
                <a:gd name="adj1" fmla="val -136138"/>
              </a:avLst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69"/>
            <p:cNvCxnSpPr>
              <a:endCxn id="65" idx="3"/>
            </p:cNvCxnSpPr>
            <p:nvPr/>
          </p:nvCxnSpPr>
          <p:spPr>
            <a:xfrm flipH="1" flipV="1">
              <a:off x="3081331" y="2023097"/>
              <a:ext cx="319334" cy="2761774"/>
            </a:xfrm>
            <a:prstGeom prst="curvedConnector3">
              <a:avLst>
                <a:gd name="adj1" fmla="val -141712"/>
              </a:avLst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urved Connector 9"/>
            <p:cNvCxnSpPr>
              <a:stCxn id="51" idx="1"/>
              <a:endCxn id="62" idx="0"/>
            </p:cNvCxnSpPr>
            <p:nvPr/>
          </p:nvCxnSpPr>
          <p:spPr>
            <a:xfrm rot="10800000" flipV="1">
              <a:off x="2684683" y="1441268"/>
              <a:ext cx="1540218" cy="219461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9"/>
            <p:cNvCxnSpPr>
              <a:stCxn id="51" idx="1"/>
              <a:endCxn id="67" idx="0"/>
            </p:cNvCxnSpPr>
            <p:nvPr/>
          </p:nvCxnSpPr>
          <p:spPr>
            <a:xfrm rot="10800000" flipV="1">
              <a:off x="2296771" y="1441269"/>
              <a:ext cx="1928131" cy="281084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urved Connector 9"/>
            <p:cNvCxnSpPr>
              <a:stCxn id="51" idx="1"/>
              <a:endCxn id="66" idx="0"/>
            </p:cNvCxnSpPr>
            <p:nvPr/>
          </p:nvCxnSpPr>
          <p:spPr>
            <a:xfrm rot="10800000" flipV="1">
              <a:off x="3010281" y="1441269"/>
              <a:ext cx="1214620" cy="237312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urved Connector 9"/>
            <p:cNvCxnSpPr>
              <a:stCxn id="53" idx="1"/>
              <a:endCxn id="60" idx="0"/>
            </p:cNvCxnSpPr>
            <p:nvPr/>
          </p:nvCxnSpPr>
          <p:spPr>
            <a:xfrm rot="10800000" flipV="1">
              <a:off x="2662231" y="1675330"/>
              <a:ext cx="1562670" cy="389956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urved Connector 9"/>
            <p:cNvCxnSpPr>
              <a:stCxn id="53" idx="1"/>
              <a:endCxn id="58" idx="0"/>
            </p:cNvCxnSpPr>
            <p:nvPr/>
          </p:nvCxnSpPr>
          <p:spPr>
            <a:xfrm rot="10800000" flipV="1">
              <a:off x="2247895" y="1675329"/>
              <a:ext cx="1977007" cy="343653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/>
            <p:cNvCxnSpPr>
              <a:endCxn id="77" idx="3"/>
            </p:cNvCxnSpPr>
            <p:nvPr/>
          </p:nvCxnSpPr>
          <p:spPr>
            <a:xfrm flipH="1" flipV="1">
              <a:off x="2881306" y="1905117"/>
              <a:ext cx="612229" cy="2968654"/>
            </a:xfrm>
            <a:prstGeom prst="curvedConnector3">
              <a:avLst>
                <a:gd name="adj1" fmla="val -67819"/>
              </a:avLst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ounded Rectangle 76"/>
            <p:cNvSpPr/>
            <p:nvPr/>
          </p:nvSpPr>
          <p:spPr>
            <a:xfrm>
              <a:off x="2776531" y="1880422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cxnSp>
          <p:nvCxnSpPr>
            <p:cNvPr id="78" name="Curved Connector 9"/>
            <p:cNvCxnSpPr>
              <a:stCxn id="53" idx="1"/>
              <a:endCxn id="77" idx="0"/>
            </p:cNvCxnSpPr>
            <p:nvPr/>
          </p:nvCxnSpPr>
          <p:spPr>
            <a:xfrm rot="10800000" flipV="1">
              <a:off x="2828919" y="1675330"/>
              <a:ext cx="1395982" cy="205092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urved Connector 9"/>
            <p:cNvCxnSpPr>
              <a:stCxn id="64" idx="0"/>
              <a:endCxn id="36" idx="1"/>
            </p:cNvCxnSpPr>
            <p:nvPr/>
          </p:nvCxnSpPr>
          <p:spPr>
            <a:xfrm rot="16200000" flipH="1">
              <a:off x="3187654" y="1978637"/>
              <a:ext cx="1209407" cy="1784005"/>
            </a:xfrm>
            <a:prstGeom prst="curvedConnector4">
              <a:avLst>
                <a:gd name="adj1" fmla="val -18902"/>
                <a:gd name="adj2" fmla="val 78664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urved Connector 9"/>
            <p:cNvCxnSpPr>
              <a:stCxn id="53" idx="1"/>
              <a:endCxn id="65" idx="0"/>
            </p:cNvCxnSpPr>
            <p:nvPr/>
          </p:nvCxnSpPr>
          <p:spPr>
            <a:xfrm rot="10800000" flipV="1">
              <a:off x="3028945" y="1675330"/>
              <a:ext cx="1195957" cy="323072"/>
            </a:xfrm>
            <a:prstGeom prst="curvedConnector2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7" idx="3"/>
              <a:endCxn id="55" idx="1"/>
            </p:cNvCxnSpPr>
            <p:nvPr/>
          </p:nvCxnSpPr>
          <p:spPr>
            <a:xfrm flipV="1">
              <a:off x="1737051" y="1921179"/>
              <a:ext cx="244949" cy="361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620"/>
            <p:cNvGrpSpPr/>
            <p:nvPr/>
          </p:nvGrpSpPr>
          <p:grpSpPr>
            <a:xfrm>
              <a:off x="4806066" y="4528463"/>
              <a:ext cx="409736" cy="302133"/>
              <a:chOff x="1531031" y="5868955"/>
              <a:chExt cx="479717" cy="364372"/>
            </a:xfrm>
          </p:grpSpPr>
          <p:pic>
            <p:nvPicPr>
              <p:cNvPr id="83" name="Picture 3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9" t="31348" r="55316" b="35203"/>
              <a:stretch/>
            </p:blipFill>
            <p:spPr bwMode="auto">
              <a:xfrm>
                <a:off x="1531031" y="5878194"/>
                <a:ext cx="446247" cy="35084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4" name="TextBox 83"/>
              <p:cNvSpPr txBox="1"/>
              <p:nvPr/>
            </p:nvSpPr>
            <p:spPr>
              <a:xfrm>
                <a:off x="1534888" y="5868955"/>
                <a:ext cx="475860" cy="364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[X]</a:t>
                </a:r>
                <a:endParaRPr lang="en-US" sz="1600" dirty="0"/>
              </a:p>
            </p:txBody>
          </p:sp>
        </p:grpSp>
        <p:grpSp>
          <p:nvGrpSpPr>
            <p:cNvPr id="85" name="Group 621"/>
            <p:cNvGrpSpPr/>
            <p:nvPr/>
          </p:nvGrpSpPr>
          <p:grpSpPr>
            <a:xfrm>
              <a:off x="4239192" y="4528463"/>
              <a:ext cx="571145" cy="302132"/>
              <a:chOff x="2289107" y="5993363"/>
              <a:chExt cx="668695" cy="364371"/>
            </a:xfrm>
          </p:grpSpPr>
          <p:pic>
            <p:nvPicPr>
              <p:cNvPr id="86" name="Picture 3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9" t="31348" r="55316" b="35203"/>
              <a:stretch/>
            </p:blipFill>
            <p:spPr bwMode="auto">
              <a:xfrm>
                <a:off x="2363006" y="6002606"/>
                <a:ext cx="446248" cy="350847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7" name="TextBox 86"/>
              <p:cNvSpPr txBox="1"/>
              <p:nvPr/>
            </p:nvSpPr>
            <p:spPr>
              <a:xfrm>
                <a:off x="2289107" y="5993363"/>
                <a:ext cx="668695" cy="364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[X Y]</a:t>
                </a:r>
                <a:endParaRPr lang="en-US" sz="1600" dirty="0"/>
              </a:p>
            </p:txBody>
          </p:sp>
        </p:grpSp>
        <p:sp>
          <p:nvSpPr>
            <p:cNvPr id="88" name="Rounded Rectangle 87"/>
            <p:cNvSpPr/>
            <p:nvPr/>
          </p:nvSpPr>
          <p:spPr>
            <a:xfrm>
              <a:off x="5298461" y="1250204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5510393" y="1250204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5132371" y="2467023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4400017" y="2012204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5698508" y="2467023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509795" y="2467023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5303221" y="3686611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394610" y="1197816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4434542" y="2045542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pic>
          <p:nvPicPr>
            <p:cNvPr id="97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 r="13681"/>
            <a:stretch>
              <a:fillRect/>
            </a:stretch>
          </p:blipFill>
          <p:spPr bwMode="auto">
            <a:xfrm>
              <a:off x="1292292" y="1497558"/>
              <a:ext cx="444759" cy="854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 r="13681"/>
            <a:stretch>
              <a:fillRect/>
            </a:stretch>
          </p:blipFill>
          <p:spPr bwMode="auto">
            <a:xfrm>
              <a:off x="1292292" y="3814662"/>
              <a:ext cx="444759" cy="854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ounded Rectangle 98"/>
            <p:cNvSpPr/>
            <p:nvPr/>
          </p:nvSpPr>
          <p:spPr>
            <a:xfrm>
              <a:off x="3707939" y="3188200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774177" y="3121573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3852757" y="3054899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3626538" y="3254728"/>
              <a:ext cx="104775" cy="49390"/>
            </a:xfrm>
            <a:prstGeom prst="roundRect">
              <a:avLst/>
            </a:prstGeom>
            <a:ln w="3175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cxnSp>
          <p:nvCxnSpPr>
            <p:cNvPr id="103" name="Straight Connector 102"/>
            <p:cNvCxnSpPr>
              <a:stCxn id="5" idx="2"/>
            </p:cNvCxnSpPr>
            <p:nvPr/>
          </p:nvCxnSpPr>
          <p:spPr>
            <a:xfrm>
              <a:off x="4016829" y="5399315"/>
              <a:ext cx="392" cy="158616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27" idx="2"/>
              <a:endCxn id="11" idx="0"/>
            </p:cNvCxnSpPr>
            <p:nvPr/>
          </p:nvCxnSpPr>
          <p:spPr>
            <a:xfrm flipH="1">
              <a:off x="6613830" y="4371653"/>
              <a:ext cx="3894" cy="178576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84"/>
            <p:cNvGrpSpPr/>
            <p:nvPr/>
          </p:nvGrpSpPr>
          <p:grpSpPr>
            <a:xfrm>
              <a:off x="2099391" y="3775751"/>
              <a:ext cx="1343604" cy="550546"/>
              <a:chOff x="307913" y="5551677"/>
              <a:chExt cx="1343604" cy="550546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802886" y="5551677"/>
                <a:ext cx="386536" cy="466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…</a:t>
                </a:r>
                <a:endParaRPr lang="en-US" sz="2800" dirty="0"/>
              </a:p>
            </p:txBody>
          </p:sp>
          <p:grpSp>
            <p:nvGrpSpPr>
              <p:cNvPr id="107" name="Group 148"/>
              <p:cNvGrpSpPr/>
              <p:nvPr/>
            </p:nvGrpSpPr>
            <p:grpSpPr>
              <a:xfrm>
                <a:off x="307913" y="5647488"/>
                <a:ext cx="1343604" cy="136386"/>
                <a:chOff x="693575" y="5733991"/>
                <a:chExt cx="1511559" cy="228600"/>
              </a:xfrm>
            </p:grpSpPr>
            <p:sp>
              <p:nvSpPr>
                <p:cNvPr id="111" name="Rounded Rectangle 110"/>
                <p:cNvSpPr/>
                <p:nvPr/>
              </p:nvSpPr>
              <p:spPr>
                <a:xfrm>
                  <a:off x="693575" y="5733991"/>
                  <a:ext cx="858418" cy="228600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i="1" dirty="0" smtClean="0"/>
                    <a:t>Independent </a:t>
                  </a:r>
                  <a:endParaRPr lang="en-US" sz="900" i="1" dirty="0"/>
                </a:p>
              </p:txBody>
            </p:sp>
            <p:sp>
              <p:nvSpPr>
                <p:cNvPr id="112" name="Rounded Rectangle 111"/>
                <p:cNvSpPr/>
                <p:nvPr/>
              </p:nvSpPr>
              <p:spPr>
                <a:xfrm>
                  <a:off x="1608037" y="5733991"/>
                  <a:ext cx="597097" cy="22860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dirty="0" smtClean="0"/>
                    <a:t>var: area</a:t>
                  </a:r>
                  <a:endParaRPr lang="en-US" sz="900" dirty="0"/>
                </a:p>
              </p:txBody>
            </p:sp>
          </p:grpSp>
          <p:grpSp>
            <p:nvGrpSpPr>
              <p:cNvPr id="108" name="Group 149"/>
              <p:cNvGrpSpPr/>
              <p:nvPr/>
            </p:nvGrpSpPr>
            <p:grpSpPr>
              <a:xfrm>
                <a:off x="307913" y="5965837"/>
                <a:ext cx="1343604" cy="136386"/>
                <a:chOff x="699796" y="6066783"/>
                <a:chExt cx="1511559" cy="228600"/>
              </a:xfrm>
            </p:grpSpPr>
            <p:sp>
              <p:nvSpPr>
                <p:cNvPr id="109" name="Rounded Rectangle 108"/>
                <p:cNvSpPr/>
                <p:nvPr/>
              </p:nvSpPr>
              <p:spPr>
                <a:xfrm>
                  <a:off x="699796" y="6066783"/>
                  <a:ext cx="858418" cy="228600"/>
                </a:xfrm>
                <a:prstGeom prst="roundRect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i="1" dirty="0" smtClean="0"/>
                    <a:t>MSTCPERF task</a:t>
                  </a:r>
                  <a:endParaRPr lang="en-US" sz="900" i="1" dirty="0"/>
                </a:p>
              </p:txBody>
            </p:sp>
            <p:sp>
              <p:nvSpPr>
                <p:cNvPr id="110" name="Rounded Rectangle 109"/>
                <p:cNvSpPr/>
                <p:nvPr/>
              </p:nvSpPr>
              <p:spPr>
                <a:xfrm>
                  <a:off x="1614258" y="6066783"/>
                  <a:ext cx="597097" cy="228600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ctr" anchorCtr="0"/>
                <a:lstStyle/>
                <a:p>
                  <a:pPr algn="ctr"/>
                  <a:r>
                    <a:rPr lang="en-US" sz="900" dirty="0" smtClean="0"/>
                    <a:t>var: range</a:t>
                  </a:r>
                  <a:endParaRPr lang="en-US" sz="900" dirty="0"/>
                </a:p>
              </p:txBody>
            </p:sp>
          </p:grpSp>
        </p:grpSp>
        <p:grpSp>
          <p:nvGrpSpPr>
            <p:cNvPr id="113" name="Group 258"/>
            <p:cNvGrpSpPr/>
            <p:nvPr/>
          </p:nvGrpSpPr>
          <p:grpSpPr>
            <a:xfrm>
              <a:off x="2817847" y="4596881"/>
              <a:ext cx="643810" cy="373225"/>
              <a:chOff x="2519267" y="5896946"/>
              <a:chExt cx="1175656" cy="699796"/>
            </a:xfrm>
          </p:grpSpPr>
          <p:grpSp>
            <p:nvGrpSpPr>
              <p:cNvPr id="114" name="Group 210"/>
              <p:cNvGrpSpPr/>
              <p:nvPr/>
            </p:nvGrpSpPr>
            <p:grpSpPr>
              <a:xfrm>
                <a:off x="2519267" y="58969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148" name="Rounded Rectangle 117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156" name="Rounded Rectangle 125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57" name="Rounded Rectangle 126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50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54" name="Rounded Rectangle 153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55" name="Rounded Rectangle 154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51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52" name="Rounded Rectangle 151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53" name="Rounded Rectangle 152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  <p:grpSp>
            <p:nvGrpSpPr>
              <p:cNvPr id="115" name="Group 211"/>
              <p:cNvGrpSpPr/>
              <p:nvPr/>
            </p:nvGrpSpPr>
            <p:grpSpPr>
              <a:xfrm>
                <a:off x="2671667" y="60493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138" name="Rounded Rectangle 137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39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146" name="Rounded Rectangle 115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47" name="Rounded Rectangle 116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40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44" name="Rounded Rectangle 113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45" name="Rounded Rectangle 144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41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42" name="Rounded Rectangle 111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43" name="Rounded Rectangle 112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  <p:grpSp>
            <p:nvGrpSpPr>
              <p:cNvPr id="116" name="Group 224"/>
              <p:cNvGrpSpPr/>
              <p:nvPr/>
            </p:nvGrpSpPr>
            <p:grpSpPr>
              <a:xfrm>
                <a:off x="2824067" y="62017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128" name="Rounded Rectangle 127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29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136" name="Rounded Rectangle 135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37" name="Rounded Rectangle 136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30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34" name="Rounded Rectangle 103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35" name="Rounded Rectangle 104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31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32" name="Rounded Rectangle 131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33" name="Rounded Rectangle 132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  <p:grpSp>
            <p:nvGrpSpPr>
              <p:cNvPr id="117" name="Group 246"/>
              <p:cNvGrpSpPr/>
              <p:nvPr/>
            </p:nvGrpSpPr>
            <p:grpSpPr>
              <a:xfrm>
                <a:off x="2976467" y="6354146"/>
                <a:ext cx="718456" cy="242596"/>
                <a:chOff x="2295331" y="6064898"/>
                <a:chExt cx="1558212" cy="681135"/>
              </a:xfrm>
            </p:grpSpPr>
            <p:sp>
              <p:nvSpPr>
                <p:cNvPr id="118" name="Rounded Rectangle 117"/>
                <p:cNvSpPr/>
                <p:nvPr/>
              </p:nvSpPr>
              <p:spPr>
                <a:xfrm>
                  <a:off x="2295331" y="6064898"/>
                  <a:ext cx="1558212" cy="681135"/>
                </a:xfrm>
                <a:prstGeom prst="roundRect">
                  <a:avLst>
                    <a:gd name="adj" fmla="val 5763"/>
                  </a:avLst>
                </a:prstGeom>
                <a:ln w="3175"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9" name="Group 148"/>
                <p:cNvGrpSpPr/>
                <p:nvPr/>
              </p:nvGrpSpPr>
              <p:grpSpPr>
                <a:xfrm>
                  <a:off x="2394860" y="6173113"/>
                  <a:ext cx="1343604" cy="136386"/>
                  <a:chOff x="693575" y="5733991"/>
                  <a:chExt cx="1511559" cy="228600"/>
                </a:xfrm>
              </p:grpSpPr>
              <p:sp>
                <p:nvSpPr>
                  <p:cNvPr id="126" name="Rounded Rectangle 125"/>
                  <p:cNvSpPr/>
                  <p:nvPr/>
                </p:nvSpPr>
                <p:spPr>
                  <a:xfrm>
                    <a:off x="693575" y="5733991"/>
                    <a:ext cx="858418" cy="228600"/>
                  </a:xfrm>
                  <a:prstGeom prst="roundRect">
                    <a:avLst/>
                  </a:prstGeom>
                  <a:ln w="3175"/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27" name="Rounded Rectangle 126"/>
                  <p:cNvSpPr/>
                  <p:nvPr/>
                </p:nvSpPr>
                <p:spPr>
                  <a:xfrm>
                    <a:off x="1608037" y="5733991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20" name="Group 149"/>
                <p:cNvGrpSpPr/>
                <p:nvPr/>
              </p:nvGrpSpPr>
              <p:grpSpPr>
                <a:xfrm>
                  <a:off x="2394860" y="6347835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24" name="Rounded Rectangle 123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25" name="Rounded Rectangle 124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  <p:grpSp>
              <p:nvGrpSpPr>
                <p:cNvPr id="121" name="Group 149"/>
                <p:cNvGrpSpPr/>
                <p:nvPr/>
              </p:nvGrpSpPr>
              <p:grpSpPr>
                <a:xfrm>
                  <a:off x="2394860" y="6522557"/>
                  <a:ext cx="1343604" cy="136386"/>
                  <a:chOff x="699796" y="6066783"/>
                  <a:chExt cx="1511559" cy="228600"/>
                </a:xfrm>
              </p:grpSpPr>
              <p:sp>
                <p:nvSpPr>
                  <p:cNvPr id="122" name="Rounded Rectangle 121"/>
                  <p:cNvSpPr/>
                  <p:nvPr/>
                </p:nvSpPr>
                <p:spPr>
                  <a:xfrm>
                    <a:off x="699796" y="6066783"/>
                    <a:ext cx="858418" cy="228600"/>
                  </a:xfrm>
                  <a:prstGeom prst="roundRect">
                    <a:avLst/>
                  </a:prstGeom>
                  <a:ln w="3175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i="1" dirty="0"/>
                  </a:p>
                </p:txBody>
              </p:sp>
              <p:sp>
                <p:nvSpPr>
                  <p:cNvPr id="123" name="Rounded Rectangle 122"/>
                  <p:cNvSpPr/>
                  <p:nvPr/>
                </p:nvSpPr>
                <p:spPr>
                  <a:xfrm>
                    <a:off x="1614258" y="6066783"/>
                    <a:ext cx="597097" cy="228600"/>
                  </a:xfrm>
                  <a:prstGeom prst="roundRect">
                    <a:avLst/>
                  </a:prstGeom>
                  <a:ln w="3175"/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45720" rIns="45720" rtlCol="0" anchor="ctr" anchorCtr="0"/>
                  <a:lstStyle/>
                  <a:p>
                    <a:pPr algn="ctr"/>
                    <a:endParaRPr lang="en-US" sz="900" dirty="0"/>
                  </a:p>
                </p:txBody>
              </p:sp>
            </p:grp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SORCER ESAV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ESAV MDA - SORCER Air Vehicle Provider</a:t>
            </a:r>
          </a:p>
          <a:p>
            <a:pPr lvl="1"/>
            <a:r>
              <a:rPr lang="en-US" dirty="0" smtClean="0"/>
              <a:t>All services are available in one provider</a:t>
            </a:r>
          </a:p>
          <a:p>
            <a:r>
              <a:rPr lang="en-US" dirty="0" smtClean="0"/>
              <a:t>ESAV MDA Model</a:t>
            </a:r>
          </a:p>
          <a:p>
            <a:pPr lvl="1"/>
            <a:r>
              <a:rPr lang="en-US" dirty="0" smtClean="0"/>
              <a:t>Xs: wing design variables</a:t>
            </a:r>
          </a:p>
          <a:p>
            <a:pPr lvl="1"/>
            <a:r>
              <a:rPr lang="en-US" dirty="0" smtClean="0"/>
              <a:t>Ys: range and weight</a:t>
            </a:r>
          </a:p>
          <a:p>
            <a:r>
              <a:rPr lang="en-US" dirty="0" smtClean="0"/>
              <a:t>ESAV MDO - </a:t>
            </a:r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Objective &amp; constraints via SORCER </a:t>
            </a:r>
            <a:r>
              <a:rPr lang="en-US" i="1" dirty="0" err="1" smtClean="0"/>
              <a:t>ModelClient</a:t>
            </a:r>
            <a:endParaRPr lang="en-US" i="1" dirty="0" smtClean="0"/>
          </a:p>
          <a:p>
            <a:r>
              <a:rPr lang="en-US" dirty="0" smtClean="0"/>
              <a:t>Notes</a:t>
            </a:r>
          </a:p>
          <a:p>
            <a:pPr lvl="1"/>
            <a:r>
              <a:rPr lang="en-US" dirty="0" smtClean="0"/>
              <a:t>SORCER can drive or be driven</a:t>
            </a:r>
          </a:p>
          <a:p>
            <a:pPr lvl="1"/>
            <a:r>
              <a:rPr lang="en-US" dirty="0" smtClean="0"/>
              <a:t>SORCER clients can be Java, command-line, or shell script</a:t>
            </a:r>
          </a:p>
        </p:txBody>
      </p:sp>
    </p:spTree>
  </p:cSld>
  <p:clrMapOvr>
    <a:masterClrMapping/>
  </p:clrMapOvr>
  <p:transition xmlns:p14="http://schemas.microsoft.com/office/powerpoint/2010/main" advTm="87735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/>
          <p:cNvGrpSpPr/>
          <p:nvPr/>
        </p:nvGrpSpPr>
        <p:grpSpPr>
          <a:xfrm>
            <a:off x="270145" y="3094179"/>
            <a:ext cx="4037502" cy="1193536"/>
            <a:chOff x="1701793" y="3435925"/>
            <a:chExt cx="4037502" cy="1193536"/>
          </a:xfrm>
        </p:grpSpPr>
        <p:grpSp>
          <p:nvGrpSpPr>
            <p:cNvPr id="45" name="Group 44"/>
            <p:cNvGrpSpPr/>
            <p:nvPr/>
          </p:nvGrpSpPr>
          <p:grpSpPr>
            <a:xfrm>
              <a:off x="3363094" y="3435925"/>
              <a:ext cx="677956" cy="258493"/>
              <a:chOff x="381000" y="2895600"/>
              <a:chExt cx="2819400" cy="1074990"/>
            </a:xfrm>
          </p:grpSpPr>
          <p:grpSp>
            <p:nvGrpSpPr>
              <p:cNvPr id="46" name="Group 45"/>
              <p:cNvGrpSpPr/>
              <p:nvPr/>
            </p:nvGrpSpPr>
            <p:grpSpPr>
              <a:xfrm flipH="1">
                <a:off x="381000" y="2895600"/>
                <a:ext cx="2819400" cy="1074990"/>
                <a:chOff x="990600" y="1066800"/>
                <a:chExt cx="2819400" cy="1074990"/>
              </a:xfrm>
            </p:grpSpPr>
            <p:pic>
              <p:nvPicPr>
                <p:cNvPr id="47" name="Picture 2" descr="http://comps.canstockphoto.com/can-stock-photo_csp3453109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7099"/>
                <a:stretch/>
              </p:blipFill>
              <p:spPr bwMode="auto">
                <a:xfrm>
                  <a:off x="990600" y="1066800"/>
                  <a:ext cx="2819400" cy="10252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Freeform 47"/>
                <p:cNvSpPr/>
                <p:nvPr/>
              </p:nvSpPr>
              <p:spPr>
                <a:xfrm>
                  <a:off x="1107281" y="1214438"/>
                  <a:ext cx="390525" cy="386782"/>
                </a:xfrm>
                <a:custGeom>
                  <a:avLst/>
                  <a:gdLst>
                    <a:gd name="connsiteX0" fmla="*/ 183357 w 390525"/>
                    <a:gd name="connsiteY0" fmla="*/ 385762 h 386782"/>
                    <a:gd name="connsiteX1" fmla="*/ 195263 w 390525"/>
                    <a:gd name="connsiteY1" fmla="*/ 381000 h 386782"/>
                    <a:gd name="connsiteX2" fmla="*/ 202407 w 390525"/>
                    <a:gd name="connsiteY2" fmla="*/ 378618 h 386782"/>
                    <a:gd name="connsiteX3" fmla="*/ 209550 w 390525"/>
                    <a:gd name="connsiteY3" fmla="*/ 373856 h 386782"/>
                    <a:gd name="connsiteX4" fmla="*/ 240507 w 390525"/>
                    <a:gd name="connsiteY4" fmla="*/ 371475 h 386782"/>
                    <a:gd name="connsiteX5" fmla="*/ 269082 w 390525"/>
                    <a:gd name="connsiteY5" fmla="*/ 364331 h 386782"/>
                    <a:gd name="connsiteX6" fmla="*/ 304800 w 390525"/>
                    <a:gd name="connsiteY6" fmla="*/ 357187 h 386782"/>
                    <a:gd name="connsiteX7" fmla="*/ 333375 w 390525"/>
                    <a:gd name="connsiteY7" fmla="*/ 347662 h 386782"/>
                    <a:gd name="connsiteX8" fmla="*/ 340519 w 390525"/>
                    <a:gd name="connsiteY8" fmla="*/ 345281 h 386782"/>
                    <a:gd name="connsiteX9" fmla="*/ 347663 w 390525"/>
                    <a:gd name="connsiteY9" fmla="*/ 342900 h 386782"/>
                    <a:gd name="connsiteX10" fmla="*/ 376238 w 390525"/>
                    <a:gd name="connsiteY10" fmla="*/ 319087 h 386782"/>
                    <a:gd name="connsiteX11" fmla="*/ 383382 w 390525"/>
                    <a:gd name="connsiteY11" fmla="*/ 300037 h 386782"/>
                    <a:gd name="connsiteX12" fmla="*/ 390525 w 390525"/>
                    <a:gd name="connsiteY12" fmla="*/ 278606 h 386782"/>
                    <a:gd name="connsiteX13" fmla="*/ 385763 w 390525"/>
                    <a:gd name="connsiteY13" fmla="*/ 252412 h 386782"/>
                    <a:gd name="connsiteX14" fmla="*/ 376238 w 390525"/>
                    <a:gd name="connsiteY14" fmla="*/ 207168 h 386782"/>
                    <a:gd name="connsiteX15" fmla="*/ 373857 w 390525"/>
                    <a:gd name="connsiteY15" fmla="*/ 183356 h 386782"/>
                    <a:gd name="connsiteX16" fmla="*/ 371475 w 390525"/>
                    <a:gd name="connsiteY16" fmla="*/ 171450 h 386782"/>
                    <a:gd name="connsiteX17" fmla="*/ 369094 w 390525"/>
                    <a:gd name="connsiteY17" fmla="*/ 150018 h 386782"/>
                    <a:gd name="connsiteX18" fmla="*/ 350044 w 390525"/>
                    <a:gd name="connsiteY18" fmla="*/ 97631 h 386782"/>
                    <a:gd name="connsiteX19" fmla="*/ 340519 w 390525"/>
                    <a:gd name="connsiteY19" fmla="*/ 73818 h 386782"/>
                    <a:gd name="connsiteX20" fmla="*/ 338138 w 390525"/>
                    <a:gd name="connsiteY20" fmla="*/ 64293 h 386782"/>
                    <a:gd name="connsiteX21" fmla="*/ 333375 w 390525"/>
                    <a:gd name="connsiteY21" fmla="*/ 57150 h 386782"/>
                    <a:gd name="connsiteX22" fmla="*/ 283369 w 390525"/>
                    <a:gd name="connsiteY22" fmla="*/ 30956 h 386782"/>
                    <a:gd name="connsiteX23" fmla="*/ 247650 w 390525"/>
                    <a:gd name="connsiteY23" fmla="*/ 16668 h 386782"/>
                    <a:gd name="connsiteX24" fmla="*/ 223838 w 390525"/>
                    <a:gd name="connsiteY24" fmla="*/ 14287 h 386782"/>
                    <a:gd name="connsiteX25" fmla="*/ 211932 w 390525"/>
                    <a:gd name="connsiteY25" fmla="*/ 11906 h 386782"/>
                    <a:gd name="connsiteX26" fmla="*/ 176213 w 390525"/>
                    <a:gd name="connsiteY26" fmla="*/ 7143 h 386782"/>
                    <a:gd name="connsiteX27" fmla="*/ 161925 w 390525"/>
                    <a:gd name="connsiteY27" fmla="*/ 4762 h 386782"/>
                    <a:gd name="connsiteX28" fmla="*/ 133350 w 390525"/>
                    <a:gd name="connsiteY28" fmla="*/ 2381 h 386782"/>
                    <a:gd name="connsiteX29" fmla="*/ 109538 w 390525"/>
                    <a:gd name="connsiteY29" fmla="*/ 0 h 386782"/>
                    <a:gd name="connsiteX30" fmla="*/ 80963 w 390525"/>
                    <a:gd name="connsiteY30" fmla="*/ 2381 h 386782"/>
                    <a:gd name="connsiteX31" fmla="*/ 52388 w 390525"/>
                    <a:gd name="connsiteY31" fmla="*/ 9525 h 386782"/>
                    <a:gd name="connsiteX32" fmla="*/ 40482 w 390525"/>
                    <a:gd name="connsiteY32" fmla="*/ 11906 h 386782"/>
                    <a:gd name="connsiteX33" fmla="*/ 33338 w 390525"/>
                    <a:gd name="connsiteY33" fmla="*/ 16668 h 386782"/>
                    <a:gd name="connsiteX34" fmla="*/ 21432 w 390525"/>
                    <a:gd name="connsiteY34" fmla="*/ 38100 h 386782"/>
                    <a:gd name="connsiteX35" fmla="*/ 11907 w 390525"/>
                    <a:gd name="connsiteY35" fmla="*/ 54768 h 386782"/>
                    <a:gd name="connsiteX36" fmla="*/ 9525 w 390525"/>
                    <a:gd name="connsiteY36" fmla="*/ 88106 h 386782"/>
                    <a:gd name="connsiteX37" fmla="*/ 7144 w 390525"/>
                    <a:gd name="connsiteY37" fmla="*/ 100012 h 386782"/>
                    <a:gd name="connsiteX38" fmla="*/ 4763 w 390525"/>
                    <a:gd name="connsiteY38" fmla="*/ 116681 h 386782"/>
                    <a:gd name="connsiteX39" fmla="*/ 2382 w 390525"/>
                    <a:gd name="connsiteY39" fmla="*/ 126206 h 386782"/>
                    <a:gd name="connsiteX40" fmla="*/ 0 w 390525"/>
                    <a:gd name="connsiteY40" fmla="*/ 138112 h 386782"/>
                    <a:gd name="connsiteX41" fmla="*/ 4763 w 390525"/>
                    <a:gd name="connsiteY41" fmla="*/ 166687 h 386782"/>
                    <a:gd name="connsiteX42" fmla="*/ 26194 w 390525"/>
                    <a:gd name="connsiteY42" fmla="*/ 197643 h 386782"/>
                    <a:gd name="connsiteX43" fmla="*/ 54769 w 390525"/>
                    <a:gd name="connsiteY43" fmla="*/ 235743 h 386782"/>
                    <a:gd name="connsiteX44" fmla="*/ 61913 w 390525"/>
                    <a:gd name="connsiteY44" fmla="*/ 245268 h 386782"/>
                    <a:gd name="connsiteX45" fmla="*/ 69057 w 390525"/>
                    <a:gd name="connsiteY45" fmla="*/ 252412 h 386782"/>
                    <a:gd name="connsiteX46" fmla="*/ 73819 w 390525"/>
                    <a:gd name="connsiteY46" fmla="*/ 259556 h 386782"/>
                    <a:gd name="connsiteX47" fmla="*/ 83344 w 390525"/>
                    <a:gd name="connsiteY47" fmla="*/ 280987 h 386782"/>
                    <a:gd name="connsiteX48" fmla="*/ 95250 w 390525"/>
                    <a:gd name="connsiteY48" fmla="*/ 297656 h 386782"/>
                    <a:gd name="connsiteX49" fmla="*/ 107157 w 390525"/>
                    <a:gd name="connsiteY49" fmla="*/ 316706 h 386782"/>
                    <a:gd name="connsiteX50" fmla="*/ 111919 w 390525"/>
                    <a:gd name="connsiteY50" fmla="*/ 323850 h 386782"/>
                    <a:gd name="connsiteX51" fmla="*/ 126207 w 390525"/>
                    <a:gd name="connsiteY51" fmla="*/ 330993 h 386782"/>
                    <a:gd name="connsiteX52" fmla="*/ 142875 w 390525"/>
                    <a:gd name="connsiteY52" fmla="*/ 338137 h 386782"/>
                    <a:gd name="connsiteX53" fmla="*/ 157163 w 390525"/>
                    <a:gd name="connsiteY53" fmla="*/ 352425 h 386782"/>
                    <a:gd name="connsiteX54" fmla="*/ 171450 w 390525"/>
                    <a:gd name="connsiteY54" fmla="*/ 357187 h 386782"/>
                    <a:gd name="connsiteX55" fmla="*/ 178594 w 390525"/>
                    <a:gd name="connsiteY55" fmla="*/ 359568 h 386782"/>
                    <a:gd name="connsiteX56" fmla="*/ 183357 w 390525"/>
                    <a:gd name="connsiteY56" fmla="*/ 385762 h 386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390525" h="386782">
                      <a:moveTo>
                        <a:pt x="183357" y="385762"/>
                      </a:moveTo>
                      <a:cubicBezTo>
                        <a:pt x="186135" y="389334"/>
                        <a:pt x="191261" y="382501"/>
                        <a:pt x="195263" y="381000"/>
                      </a:cubicBezTo>
                      <a:cubicBezTo>
                        <a:pt x="197613" y="380119"/>
                        <a:pt x="200162" y="379741"/>
                        <a:pt x="202407" y="378618"/>
                      </a:cubicBezTo>
                      <a:cubicBezTo>
                        <a:pt x="204966" y="377338"/>
                        <a:pt x="206737" y="374383"/>
                        <a:pt x="209550" y="373856"/>
                      </a:cubicBezTo>
                      <a:cubicBezTo>
                        <a:pt x="219722" y="371949"/>
                        <a:pt x="230188" y="372269"/>
                        <a:pt x="240507" y="371475"/>
                      </a:cubicBezTo>
                      <a:cubicBezTo>
                        <a:pt x="259375" y="365185"/>
                        <a:pt x="249842" y="367537"/>
                        <a:pt x="269082" y="364331"/>
                      </a:cubicBezTo>
                      <a:cubicBezTo>
                        <a:pt x="290188" y="357295"/>
                        <a:pt x="278380" y="360122"/>
                        <a:pt x="304800" y="357187"/>
                      </a:cubicBezTo>
                      <a:lnTo>
                        <a:pt x="333375" y="347662"/>
                      </a:lnTo>
                      <a:lnTo>
                        <a:pt x="340519" y="345281"/>
                      </a:lnTo>
                      <a:lnTo>
                        <a:pt x="347663" y="342900"/>
                      </a:lnTo>
                      <a:cubicBezTo>
                        <a:pt x="369223" y="321340"/>
                        <a:pt x="358681" y="327866"/>
                        <a:pt x="376238" y="319087"/>
                      </a:cubicBezTo>
                      <a:cubicBezTo>
                        <a:pt x="385978" y="299604"/>
                        <a:pt x="376898" y="319488"/>
                        <a:pt x="383382" y="300037"/>
                      </a:cubicBezTo>
                      <a:cubicBezTo>
                        <a:pt x="392344" y="273151"/>
                        <a:pt x="384822" y="301420"/>
                        <a:pt x="390525" y="278606"/>
                      </a:cubicBezTo>
                      <a:cubicBezTo>
                        <a:pt x="388938" y="269875"/>
                        <a:pt x="387688" y="261075"/>
                        <a:pt x="385763" y="252412"/>
                      </a:cubicBezTo>
                      <a:cubicBezTo>
                        <a:pt x="377337" y="214497"/>
                        <a:pt x="383637" y="261431"/>
                        <a:pt x="376238" y="207168"/>
                      </a:cubicBezTo>
                      <a:cubicBezTo>
                        <a:pt x="375160" y="199264"/>
                        <a:pt x="374911" y="191263"/>
                        <a:pt x="373857" y="183356"/>
                      </a:cubicBezTo>
                      <a:cubicBezTo>
                        <a:pt x="373322" y="179344"/>
                        <a:pt x="372047" y="175457"/>
                        <a:pt x="371475" y="171450"/>
                      </a:cubicBezTo>
                      <a:cubicBezTo>
                        <a:pt x="370458" y="164334"/>
                        <a:pt x="371098" y="156921"/>
                        <a:pt x="369094" y="150018"/>
                      </a:cubicBezTo>
                      <a:cubicBezTo>
                        <a:pt x="363913" y="132174"/>
                        <a:pt x="356568" y="115029"/>
                        <a:pt x="350044" y="97631"/>
                      </a:cubicBezTo>
                      <a:cubicBezTo>
                        <a:pt x="347042" y="89626"/>
                        <a:pt x="342592" y="82112"/>
                        <a:pt x="340519" y="73818"/>
                      </a:cubicBezTo>
                      <a:cubicBezTo>
                        <a:pt x="339725" y="70643"/>
                        <a:pt x="339427" y="67301"/>
                        <a:pt x="338138" y="64293"/>
                      </a:cubicBezTo>
                      <a:cubicBezTo>
                        <a:pt x="337011" y="61663"/>
                        <a:pt x="335485" y="59084"/>
                        <a:pt x="333375" y="57150"/>
                      </a:cubicBezTo>
                      <a:cubicBezTo>
                        <a:pt x="303130" y="29426"/>
                        <a:pt x="318805" y="43463"/>
                        <a:pt x="283369" y="30956"/>
                      </a:cubicBezTo>
                      <a:cubicBezTo>
                        <a:pt x="256784" y="21573"/>
                        <a:pt x="282001" y="23900"/>
                        <a:pt x="247650" y="16668"/>
                      </a:cubicBezTo>
                      <a:cubicBezTo>
                        <a:pt x="239844" y="15025"/>
                        <a:pt x="231745" y="15341"/>
                        <a:pt x="223838" y="14287"/>
                      </a:cubicBezTo>
                      <a:cubicBezTo>
                        <a:pt x="219826" y="13752"/>
                        <a:pt x="215924" y="12571"/>
                        <a:pt x="211932" y="11906"/>
                      </a:cubicBezTo>
                      <a:cubicBezTo>
                        <a:pt x="195770" y="9213"/>
                        <a:pt x="193031" y="9546"/>
                        <a:pt x="176213" y="7143"/>
                      </a:cubicBezTo>
                      <a:cubicBezTo>
                        <a:pt x="171433" y="6460"/>
                        <a:pt x="166724" y="5295"/>
                        <a:pt x="161925" y="4762"/>
                      </a:cubicBezTo>
                      <a:cubicBezTo>
                        <a:pt x="152425" y="3707"/>
                        <a:pt x="142869" y="3246"/>
                        <a:pt x="133350" y="2381"/>
                      </a:cubicBezTo>
                      <a:lnTo>
                        <a:pt x="109538" y="0"/>
                      </a:lnTo>
                      <a:cubicBezTo>
                        <a:pt x="100013" y="794"/>
                        <a:pt x="90391" y="810"/>
                        <a:pt x="80963" y="2381"/>
                      </a:cubicBezTo>
                      <a:cubicBezTo>
                        <a:pt x="71278" y="3995"/>
                        <a:pt x="62016" y="7600"/>
                        <a:pt x="52388" y="9525"/>
                      </a:cubicBezTo>
                      <a:lnTo>
                        <a:pt x="40482" y="11906"/>
                      </a:lnTo>
                      <a:cubicBezTo>
                        <a:pt x="38101" y="13493"/>
                        <a:pt x="35201" y="14495"/>
                        <a:pt x="33338" y="16668"/>
                      </a:cubicBezTo>
                      <a:cubicBezTo>
                        <a:pt x="28866" y="21885"/>
                        <a:pt x="24814" y="31900"/>
                        <a:pt x="21432" y="38100"/>
                      </a:cubicBezTo>
                      <a:cubicBezTo>
                        <a:pt x="18368" y="43718"/>
                        <a:pt x="15082" y="49212"/>
                        <a:pt x="11907" y="54768"/>
                      </a:cubicBezTo>
                      <a:cubicBezTo>
                        <a:pt x="11113" y="65881"/>
                        <a:pt x="10691" y="77026"/>
                        <a:pt x="9525" y="88106"/>
                      </a:cubicBezTo>
                      <a:cubicBezTo>
                        <a:pt x="9101" y="92131"/>
                        <a:pt x="7809" y="96020"/>
                        <a:pt x="7144" y="100012"/>
                      </a:cubicBezTo>
                      <a:cubicBezTo>
                        <a:pt x="6221" y="105548"/>
                        <a:pt x="5767" y="111159"/>
                        <a:pt x="4763" y="116681"/>
                      </a:cubicBezTo>
                      <a:cubicBezTo>
                        <a:pt x="4178" y="119901"/>
                        <a:pt x="3092" y="123011"/>
                        <a:pt x="2382" y="126206"/>
                      </a:cubicBezTo>
                      <a:cubicBezTo>
                        <a:pt x="1504" y="130157"/>
                        <a:pt x="794" y="134143"/>
                        <a:pt x="0" y="138112"/>
                      </a:cubicBezTo>
                      <a:cubicBezTo>
                        <a:pt x="754" y="144896"/>
                        <a:pt x="775" y="158710"/>
                        <a:pt x="4763" y="166687"/>
                      </a:cubicBezTo>
                      <a:cubicBezTo>
                        <a:pt x="11820" y="180801"/>
                        <a:pt x="16283" y="182776"/>
                        <a:pt x="26194" y="197643"/>
                      </a:cubicBezTo>
                      <a:cubicBezTo>
                        <a:pt x="47722" y="229937"/>
                        <a:pt x="20840" y="190506"/>
                        <a:pt x="54769" y="235743"/>
                      </a:cubicBezTo>
                      <a:cubicBezTo>
                        <a:pt x="57150" y="238918"/>
                        <a:pt x="59330" y="242255"/>
                        <a:pt x="61913" y="245268"/>
                      </a:cubicBezTo>
                      <a:cubicBezTo>
                        <a:pt x="64105" y="247825"/>
                        <a:pt x="66901" y="249825"/>
                        <a:pt x="69057" y="252412"/>
                      </a:cubicBezTo>
                      <a:cubicBezTo>
                        <a:pt x="70889" y="254611"/>
                        <a:pt x="72539" y="256996"/>
                        <a:pt x="73819" y="259556"/>
                      </a:cubicBezTo>
                      <a:cubicBezTo>
                        <a:pt x="79458" y="270834"/>
                        <a:pt x="77038" y="270897"/>
                        <a:pt x="83344" y="280987"/>
                      </a:cubicBezTo>
                      <a:cubicBezTo>
                        <a:pt x="91881" y="294646"/>
                        <a:pt x="88521" y="285880"/>
                        <a:pt x="95250" y="297656"/>
                      </a:cubicBezTo>
                      <a:cubicBezTo>
                        <a:pt x="108036" y="320033"/>
                        <a:pt x="90897" y="293942"/>
                        <a:pt x="107157" y="316706"/>
                      </a:cubicBezTo>
                      <a:cubicBezTo>
                        <a:pt x="108820" y="319035"/>
                        <a:pt x="109895" y="321826"/>
                        <a:pt x="111919" y="323850"/>
                      </a:cubicBezTo>
                      <a:cubicBezTo>
                        <a:pt x="117639" y="329570"/>
                        <a:pt x="119429" y="328088"/>
                        <a:pt x="126207" y="330993"/>
                      </a:cubicBezTo>
                      <a:cubicBezTo>
                        <a:pt x="146809" y="339822"/>
                        <a:pt x="126120" y="332552"/>
                        <a:pt x="142875" y="338137"/>
                      </a:cubicBezTo>
                      <a:cubicBezTo>
                        <a:pt x="147638" y="342900"/>
                        <a:pt x="150773" y="350295"/>
                        <a:pt x="157163" y="352425"/>
                      </a:cubicBezTo>
                      <a:lnTo>
                        <a:pt x="171450" y="357187"/>
                      </a:lnTo>
                      <a:lnTo>
                        <a:pt x="178594" y="359568"/>
                      </a:lnTo>
                      <a:cubicBezTo>
                        <a:pt x="184602" y="368580"/>
                        <a:pt x="180579" y="382190"/>
                        <a:pt x="183357" y="3857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1462088" y="1726406"/>
                  <a:ext cx="330993" cy="415384"/>
                </a:xfrm>
                <a:custGeom>
                  <a:avLst/>
                  <a:gdLst>
                    <a:gd name="connsiteX0" fmla="*/ 142875 w 330993"/>
                    <a:gd name="connsiteY0" fmla="*/ 78582 h 415384"/>
                    <a:gd name="connsiteX1" fmla="*/ 135731 w 330993"/>
                    <a:gd name="connsiteY1" fmla="*/ 54769 h 415384"/>
                    <a:gd name="connsiteX2" fmla="*/ 130968 w 330993"/>
                    <a:gd name="connsiteY2" fmla="*/ 47625 h 415384"/>
                    <a:gd name="connsiteX3" fmla="*/ 119062 w 330993"/>
                    <a:gd name="connsiteY3" fmla="*/ 30957 h 415384"/>
                    <a:gd name="connsiteX4" fmla="*/ 104775 w 330993"/>
                    <a:gd name="connsiteY4" fmla="*/ 23813 h 415384"/>
                    <a:gd name="connsiteX5" fmla="*/ 97631 w 330993"/>
                    <a:gd name="connsiteY5" fmla="*/ 19050 h 415384"/>
                    <a:gd name="connsiteX6" fmla="*/ 92868 w 330993"/>
                    <a:gd name="connsiteY6" fmla="*/ 11907 h 415384"/>
                    <a:gd name="connsiteX7" fmla="*/ 71437 w 330993"/>
                    <a:gd name="connsiteY7" fmla="*/ 4763 h 415384"/>
                    <a:gd name="connsiteX8" fmla="*/ 64293 w 330993"/>
                    <a:gd name="connsiteY8" fmla="*/ 2382 h 415384"/>
                    <a:gd name="connsiteX9" fmla="*/ 57150 w 330993"/>
                    <a:gd name="connsiteY9" fmla="*/ 0 h 415384"/>
                    <a:gd name="connsiteX10" fmla="*/ 28575 w 330993"/>
                    <a:gd name="connsiteY10" fmla="*/ 7144 h 415384"/>
                    <a:gd name="connsiteX11" fmla="*/ 21431 w 330993"/>
                    <a:gd name="connsiteY11" fmla="*/ 11907 h 415384"/>
                    <a:gd name="connsiteX12" fmla="*/ 14287 w 330993"/>
                    <a:gd name="connsiteY12" fmla="*/ 14288 h 415384"/>
                    <a:gd name="connsiteX13" fmla="*/ 4762 w 330993"/>
                    <a:gd name="connsiteY13" fmla="*/ 35719 h 415384"/>
                    <a:gd name="connsiteX14" fmla="*/ 0 w 330993"/>
                    <a:gd name="connsiteY14" fmla="*/ 54769 h 415384"/>
                    <a:gd name="connsiteX15" fmla="*/ 7143 w 330993"/>
                    <a:gd name="connsiteY15" fmla="*/ 173832 h 415384"/>
                    <a:gd name="connsiteX16" fmla="*/ 9525 w 330993"/>
                    <a:gd name="connsiteY16" fmla="*/ 185738 h 415384"/>
                    <a:gd name="connsiteX17" fmla="*/ 57150 w 330993"/>
                    <a:gd name="connsiteY17" fmla="*/ 283369 h 415384"/>
                    <a:gd name="connsiteX18" fmla="*/ 100012 w 330993"/>
                    <a:gd name="connsiteY18" fmla="*/ 333375 h 415384"/>
                    <a:gd name="connsiteX19" fmla="*/ 140493 w 330993"/>
                    <a:gd name="connsiteY19" fmla="*/ 357188 h 415384"/>
                    <a:gd name="connsiteX20" fmla="*/ 161925 w 330993"/>
                    <a:gd name="connsiteY20" fmla="*/ 383382 h 415384"/>
                    <a:gd name="connsiteX21" fmla="*/ 173831 w 330993"/>
                    <a:gd name="connsiteY21" fmla="*/ 395288 h 415384"/>
                    <a:gd name="connsiteX22" fmla="*/ 178593 w 330993"/>
                    <a:gd name="connsiteY22" fmla="*/ 404813 h 415384"/>
                    <a:gd name="connsiteX23" fmla="*/ 261937 w 330993"/>
                    <a:gd name="connsiteY23" fmla="*/ 404813 h 415384"/>
                    <a:gd name="connsiteX24" fmla="*/ 278606 w 330993"/>
                    <a:gd name="connsiteY24" fmla="*/ 400050 h 415384"/>
                    <a:gd name="connsiteX25" fmla="*/ 314325 w 330993"/>
                    <a:gd name="connsiteY25" fmla="*/ 392907 h 415384"/>
                    <a:gd name="connsiteX26" fmla="*/ 321468 w 330993"/>
                    <a:gd name="connsiteY26" fmla="*/ 388144 h 415384"/>
                    <a:gd name="connsiteX27" fmla="*/ 330993 w 330993"/>
                    <a:gd name="connsiteY27" fmla="*/ 364332 h 415384"/>
                    <a:gd name="connsiteX28" fmla="*/ 328612 w 330993"/>
                    <a:gd name="connsiteY28" fmla="*/ 347663 h 415384"/>
                    <a:gd name="connsiteX29" fmla="*/ 290512 w 330993"/>
                    <a:gd name="connsiteY29" fmla="*/ 283369 h 415384"/>
                    <a:gd name="connsiteX30" fmla="*/ 261937 w 330993"/>
                    <a:gd name="connsiteY30" fmla="*/ 240507 h 415384"/>
                    <a:gd name="connsiteX31" fmla="*/ 257175 w 330993"/>
                    <a:gd name="connsiteY31" fmla="*/ 230982 h 415384"/>
                    <a:gd name="connsiteX32" fmla="*/ 235743 w 330993"/>
                    <a:gd name="connsiteY32" fmla="*/ 211932 h 415384"/>
                    <a:gd name="connsiteX33" fmla="*/ 230981 w 330993"/>
                    <a:gd name="connsiteY33" fmla="*/ 195263 h 415384"/>
                    <a:gd name="connsiteX34" fmla="*/ 228600 w 330993"/>
                    <a:gd name="connsiteY34" fmla="*/ 188119 h 415384"/>
                    <a:gd name="connsiteX35" fmla="*/ 221456 w 330993"/>
                    <a:gd name="connsiteY35" fmla="*/ 176213 h 415384"/>
                    <a:gd name="connsiteX36" fmla="*/ 207168 w 330993"/>
                    <a:gd name="connsiteY36" fmla="*/ 159544 h 415384"/>
                    <a:gd name="connsiteX37" fmla="*/ 200025 w 330993"/>
                    <a:gd name="connsiteY37" fmla="*/ 142875 h 415384"/>
                    <a:gd name="connsiteX38" fmla="*/ 195262 w 330993"/>
                    <a:gd name="connsiteY38" fmla="*/ 135732 h 415384"/>
                    <a:gd name="connsiteX39" fmla="*/ 192881 w 330993"/>
                    <a:gd name="connsiteY39" fmla="*/ 128588 h 415384"/>
                    <a:gd name="connsiteX40" fmla="*/ 190500 w 330993"/>
                    <a:gd name="connsiteY40" fmla="*/ 119063 h 415384"/>
                    <a:gd name="connsiteX41" fmla="*/ 185737 w 330993"/>
                    <a:gd name="connsiteY41" fmla="*/ 107157 h 415384"/>
                    <a:gd name="connsiteX42" fmla="*/ 183356 w 330993"/>
                    <a:gd name="connsiteY42" fmla="*/ 97632 h 415384"/>
                    <a:gd name="connsiteX43" fmla="*/ 164306 w 330993"/>
                    <a:gd name="connsiteY43" fmla="*/ 76200 h 415384"/>
                    <a:gd name="connsiteX44" fmla="*/ 159543 w 330993"/>
                    <a:gd name="connsiteY44" fmla="*/ 69057 h 415384"/>
                    <a:gd name="connsiteX45" fmla="*/ 142875 w 330993"/>
                    <a:gd name="connsiteY45" fmla="*/ 78582 h 415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30993" h="415384">
                      <a:moveTo>
                        <a:pt x="142875" y="78582"/>
                      </a:moveTo>
                      <a:cubicBezTo>
                        <a:pt x="138906" y="76201"/>
                        <a:pt x="138706" y="62504"/>
                        <a:pt x="135731" y="54769"/>
                      </a:cubicBezTo>
                      <a:cubicBezTo>
                        <a:pt x="134704" y="52098"/>
                        <a:pt x="132130" y="50240"/>
                        <a:pt x="130968" y="47625"/>
                      </a:cubicBezTo>
                      <a:cubicBezTo>
                        <a:pt x="123238" y="30232"/>
                        <a:pt x="132056" y="35288"/>
                        <a:pt x="119062" y="30957"/>
                      </a:cubicBezTo>
                      <a:cubicBezTo>
                        <a:pt x="98586" y="17306"/>
                        <a:pt x="124493" y="33673"/>
                        <a:pt x="104775" y="23813"/>
                      </a:cubicBezTo>
                      <a:cubicBezTo>
                        <a:pt x="102215" y="22533"/>
                        <a:pt x="100012" y="20638"/>
                        <a:pt x="97631" y="19050"/>
                      </a:cubicBezTo>
                      <a:cubicBezTo>
                        <a:pt x="96043" y="16669"/>
                        <a:pt x="95295" y="13424"/>
                        <a:pt x="92868" y="11907"/>
                      </a:cubicBezTo>
                      <a:cubicBezTo>
                        <a:pt x="92863" y="11904"/>
                        <a:pt x="75012" y="5954"/>
                        <a:pt x="71437" y="4763"/>
                      </a:cubicBezTo>
                      <a:lnTo>
                        <a:pt x="64293" y="2382"/>
                      </a:lnTo>
                      <a:lnTo>
                        <a:pt x="57150" y="0"/>
                      </a:lnTo>
                      <a:cubicBezTo>
                        <a:pt x="40803" y="10899"/>
                        <a:pt x="60943" y="-948"/>
                        <a:pt x="28575" y="7144"/>
                      </a:cubicBezTo>
                      <a:cubicBezTo>
                        <a:pt x="25798" y="7838"/>
                        <a:pt x="23991" y="10627"/>
                        <a:pt x="21431" y="11907"/>
                      </a:cubicBezTo>
                      <a:cubicBezTo>
                        <a:pt x="19186" y="13030"/>
                        <a:pt x="16668" y="13494"/>
                        <a:pt x="14287" y="14288"/>
                      </a:cubicBezTo>
                      <a:cubicBezTo>
                        <a:pt x="8034" y="23669"/>
                        <a:pt x="8161" y="22121"/>
                        <a:pt x="4762" y="35719"/>
                      </a:cubicBezTo>
                      <a:lnTo>
                        <a:pt x="0" y="54769"/>
                      </a:lnTo>
                      <a:cubicBezTo>
                        <a:pt x="2381" y="94457"/>
                        <a:pt x="4259" y="134178"/>
                        <a:pt x="7143" y="173832"/>
                      </a:cubicBezTo>
                      <a:cubicBezTo>
                        <a:pt x="7437" y="177869"/>
                        <a:pt x="8245" y="181898"/>
                        <a:pt x="9525" y="185738"/>
                      </a:cubicBezTo>
                      <a:cubicBezTo>
                        <a:pt x="22864" y="225753"/>
                        <a:pt x="33584" y="239958"/>
                        <a:pt x="57150" y="283369"/>
                      </a:cubicBezTo>
                      <a:cubicBezTo>
                        <a:pt x="68411" y="304113"/>
                        <a:pt x="77033" y="319012"/>
                        <a:pt x="100012" y="333375"/>
                      </a:cubicBezTo>
                      <a:cubicBezTo>
                        <a:pt x="125992" y="349613"/>
                        <a:pt x="112516" y="341645"/>
                        <a:pt x="140493" y="357188"/>
                      </a:cubicBezTo>
                      <a:cubicBezTo>
                        <a:pt x="153887" y="379511"/>
                        <a:pt x="140312" y="359067"/>
                        <a:pt x="161925" y="383382"/>
                      </a:cubicBezTo>
                      <a:cubicBezTo>
                        <a:pt x="173471" y="396371"/>
                        <a:pt x="159109" y="385473"/>
                        <a:pt x="173831" y="395288"/>
                      </a:cubicBezTo>
                      <a:cubicBezTo>
                        <a:pt x="175418" y="398463"/>
                        <a:pt x="176283" y="402118"/>
                        <a:pt x="178593" y="404813"/>
                      </a:cubicBezTo>
                      <a:cubicBezTo>
                        <a:pt x="198231" y="427725"/>
                        <a:pt x="244362" y="406514"/>
                        <a:pt x="261937" y="404813"/>
                      </a:cubicBezTo>
                      <a:cubicBezTo>
                        <a:pt x="267493" y="403225"/>
                        <a:pt x="272926" y="401115"/>
                        <a:pt x="278606" y="400050"/>
                      </a:cubicBezTo>
                      <a:cubicBezTo>
                        <a:pt x="318874" y="392499"/>
                        <a:pt x="283546" y="403165"/>
                        <a:pt x="314325" y="392907"/>
                      </a:cubicBezTo>
                      <a:cubicBezTo>
                        <a:pt x="316706" y="391319"/>
                        <a:pt x="319606" y="390317"/>
                        <a:pt x="321468" y="388144"/>
                      </a:cubicBezTo>
                      <a:cubicBezTo>
                        <a:pt x="329491" y="378783"/>
                        <a:pt x="328756" y="375516"/>
                        <a:pt x="330993" y="364332"/>
                      </a:cubicBezTo>
                      <a:cubicBezTo>
                        <a:pt x="330199" y="358776"/>
                        <a:pt x="330976" y="352754"/>
                        <a:pt x="328612" y="347663"/>
                      </a:cubicBezTo>
                      <a:cubicBezTo>
                        <a:pt x="286741" y="257479"/>
                        <a:pt x="313803" y="324128"/>
                        <a:pt x="290512" y="283369"/>
                      </a:cubicBezTo>
                      <a:cubicBezTo>
                        <a:pt x="269234" y="246133"/>
                        <a:pt x="280512" y="259082"/>
                        <a:pt x="261937" y="240507"/>
                      </a:cubicBezTo>
                      <a:cubicBezTo>
                        <a:pt x="260350" y="237332"/>
                        <a:pt x="259354" y="233784"/>
                        <a:pt x="257175" y="230982"/>
                      </a:cubicBezTo>
                      <a:cubicBezTo>
                        <a:pt x="250308" y="222153"/>
                        <a:pt x="244211" y="218282"/>
                        <a:pt x="235743" y="211932"/>
                      </a:cubicBezTo>
                      <a:cubicBezTo>
                        <a:pt x="234156" y="206376"/>
                        <a:pt x="232641" y="200798"/>
                        <a:pt x="230981" y="195263"/>
                      </a:cubicBezTo>
                      <a:cubicBezTo>
                        <a:pt x="230260" y="192859"/>
                        <a:pt x="229723" y="190364"/>
                        <a:pt x="228600" y="188119"/>
                      </a:cubicBezTo>
                      <a:cubicBezTo>
                        <a:pt x="226530" y="183979"/>
                        <a:pt x="224233" y="179916"/>
                        <a:pt x="221456" y="176213"/>
                      </a:cubicBezTo>
                      <a:cubicBezTo>
                        <a:pt x="206850" y="156739"/>
                        <a:pt x="221819" y="182987"/>
                        <a:pt x="207168" y="159544"/>
                      </a:cubicBezTo>
                      <a:cubicBezTo>
                        <a:pt x="194775" y="139715"/>
                        <a:pt x="208131" y="159085"/>
                        <a:pt x="200025" y="142875"/>
                      </a:cubicBezTo>
                      <a:cubicBezTo>
                        <a:pt x="198745" y="140315"/>
                        <a:pt x="196850" y="138113"/>
                        <a:pt x="195262" y="135732"/>
                      </a:cubicBezTo>
                      <a:cubicBezTo>
                        <a:pt x="194468" y="133351"/>
                        <a:pt x="193571" y="131002"/>
                        <a:pt x="192881" y="128588"/>
                      </a:cubicBezTo>
                      <a:cubicBezTo>
                        <a:pt x="191982" y="125441"/>
                        <a:pt x="191535" y="122168"/>
                        <a:pt x="190500" y="119063"/>
                      </a:cubicBezTo>
                      <a:cubicBezTo>
                        <a:pt x="189148" y="115008"/>
                        <a:pt x="187089" y="111212"/>
                        <a:pt x="185737" y="107157"/>
                      </a:cubicBezTo>
                      <a:cubicBezTo>
                        <a:pt x="184702" y="104052"/>
                        <a:pt x="184645" y="100640"/>
                        <a:pt x="183356" y="97632"/>
                      </a:cubicBezTo>
                      <a:cubicBezTo>
                        <a:pt x="179200" y="87934"/>
                        <a:pt x="170397" y="85334"/>
                        <a:pt x="164306" y="76200"/>
                      </a:cubicBezTo>
                      <a:lnTo>
                        <a:pt x="159543" y="69057"/>
                      </a:lnTo>
                      <a:cubicBezTo>
                        <a:pt x="149308" y="74174"/>
                        <a:pt x="146844" y="80963"/>
                        <a:pt x="142875" y="785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2997255" y="1881188"/>
                  <a:ext cx="307932" cy="235743"/>
                </a:xfrm>
                <a:custGeom>
                  <a:avLst/>
                  <a:gdLst>
                    <a:gd name="connsiteX0" fmla="*/ 7883 w 307932"/>
                    <a:gd name="connsiteY0" fmla="*/ 200025 h 235743"/>
                    <a:gd name="connsiteX1" fmla="*/ 24551 w 307932"/>
                    <a:gd name="connsiteY1" fmla="*/ 171450 h 235743"/>
                    <a:gd name="connsiteX2" fmla="*/ 29314 w 307932"/>
                    <a:gd name="connsiteY2" fmla="*/ 161925 h 235743"/>
                    <a:gd name="connsiteX3" fmla="*/ 45983 w 307932"/>
                    <a:gd name="connsiteY3" fmla="*/ 147637 h 235743"/>
                    <a:gd name="connsiteX4" fmla="*/ 57889 w 307932"/>
                    <a:gd name="connsiteY4" fmla="*/ 133350 h 235743"/>
                    <a:gd name="connsiteX5" fmla="*/ 72176 w 307932"/>
                    <a:gd name="connsiteY5" fmla="*/ 121443 h 235743"/>
                    <a:gd name="connsiteX6" fmla="*/ 93608 w 307932"/>
                    <a:gd name="connsiteY6" fmla="*/ 100012 h 235743"/>
                    <a:gd name="connsiteX7" fmla="*/ 100751 w 307932"/>
                    <a:gd name="connsiteY7" fmla="*/ 92868 h 235743"/>
                    <a:gd name="connsiteX8" fmla="*/ 107895 w 307932"/>
                    <a:gd name="connsiteY8" fmla="*/ 88106 h 235743"/>
                    <a:gd name="connsiteX9" fmla="*/ 117420 w 307932"/>
                    <a:gd name="connsiteY9" fmla="*/ 78581 h 235743"/>
                    <a:gd name="connsiteX10" fmla="*/ 122183 w 307932"/>
                    <a:gd name="connsiteY10" fmla="*/ 71437 h 235743"/>
                    <a:gd name="connsiteX11" fmla="*/ 136470 w 307932"/>
                    <a:gd name="connsiteY11" fmla="*/ 59531 h 235743"/>
                    <a:gd name="connsiteX12" fmla="*/ 150758 w 307932"/>
                    <a:gd name="connsiteY12" fmla="*/ 47625 h 235743"/>
                    <a:gd name="connsiteX13" fmla="*/ 179333 w 307932"/>
                    <a:gd name="connsiteY13" fmla="*/ 23812 h 235743"/>
                    <a:gd name="connsiteX14" fmla="*/ 186476 w 307932"/>
                    <a:gd name="connsiteY14" fmla="*/ 21431 h 235743"/>
                    <a:gd name="connsiteX15" fmla="*/ 222195 w 307932"/>
                    <a:gd name="connsiteY15" fmla="*/ 19050 h 235743"/>
                    <a:gd name="connsiteX16" fmla="*/ 226958 w 307932"/>
                    <a:gd name="connsiteY16" fmla="*/ 11906 h 235743"/>
                    <a:gd name="connsiteX17" fmla="*/ 215051 w 307932"/>
                    <a:gd name="connsiteY17" fmla="*/ 14287 h 235743"/>
                    <a:gd name="connsiteX18" fmla="*/ 229339 w 307932"/>
                    <a:gd name="connsiteY18" fmla="*/ 11906 h 235743"/>
                    <a:gd name="connsiteX19" fmla="*/ 236483 w 307932"/>
                    <a:gd name="connsiteY19" fmla="*/ 7143 h 235743"/>
                    <a:gd name="connsiteX20" fmla="*/ 265058 w 307932"/>
                    <a:gd name="connsiteY20" fmla="*/ 0 h 235743"/>
                    <a:gd name="connsiteX21" fmla="*/ 286489 w 307932"/>
                    <a:gd name="connsiteY21" fmla="*/ 11906 h 235743"/>
                    <a:gd name="connsiteX22" fmla="*/ 300776 w 307932"/>
                    <a:gd name="connsiteY22" fmla="*/ 23812 h 235743"/>
                    <a:gd name="connsiteX23" fmla="*/ 305539 w 307932"/>
                    <a:gd name="connsiteY23" fmla="*/ 40481 h 235743"/>
                    <a:gd name="connsiteX24" fmla="*/ 307920 w 307932"/>
                    <a:gd name="connsiteY24" fmla="*/ 50006 h 235743"/>
                    <a:gd name="connsiteX25" fmla="*/ 303158 w 307932"/>
                    <a:gd name="connsiteY25" fmla="*/ 85725 h 235743"/>
                    <a:gd name="connsiteX26" fmla="*/ 286489 w 307932"/>
                    <a:gd name="connsiteY26" fmla="*/ 109537 h 235743"/>
                    <a:gd name="connsiteX27" fmla="*/ 279345 w 307932"/>
                    <a:gd name="connsiteY27" fmla="*/ 114300 h 235743"/>
                    <a:gd name="connsiteX28" fmla="*/ 265058 w 307932"/>
                    <a:gd name="connsiteY28" fmla="*/ 128587 h 235743"/>
                    <a:gd name="connsiteX29" fmla="*/ 234101 w 307932"/>
                    <a:gd name="connsiteY29" fmla="*/ 154781 h 235743"/>
                    <a:gd name="connsiteX30" fmla="*/ 215051 w 307932"/>
                    <a:gd name="connsiteY30" fmla="*/ 166687 h 235743"/>
                    <a:gd name="connsiteX31" fmla="*/ 196001 w 307932"/>
                    <a:gd name="connsiteY31" fmla="*/ 180975 h 235743"/>
                    <a:gd name="connsiteX32" fmla="*/ 160283 w 307932"/>
                    <a:gd name="connsiteY32" fmla="*/ 202406 h 235743"/>
                    <a:gd name="connsiteX33" fmla="*/ 117420 w 307932"/>
                    <a:gd name="connsiteY33" fmla="*/ 219075 h 235743"/>
                    <a:gd name="connsiteX34" fmla="*/ 84083 w 307932"/>
                    <a:gd name="connsiteY34" fmla="*/ 223837 h 235743"/>
                    <a:gd name="connsiteX35" fmla="*/ 53126 w 307932"/>
                    <a:gd name="connsiteY35" fmla="*/ 233362 h 235743"/>
                    <a:gd name="connsiteX36" fmla="*/ 34076 w 307932"/>
                    <a:gd name="connsiteY36" fmla="*/ 235743 h 235743"/>
                    <a:gd name="connsiteX37" fmla="*/ 22170 w 307932"/>
                    <a:gd name="connsiteY37" fmla="*/ 233362 h 235743"/>
                    <a:gd name="connsiteX38" fmla="*/ 5501 w 307932"/>
                    <a:gd name="connsiteY38" fmla="*/ 221456 h 235743"/>
                    <a:gd name="connsiteX39" fmla="*/ 739 w 307932"/>
                    <a:gd name="connsiteY39" fmla="*/ 214312 h 235743"/>
                    <a:gd name="connsiteX40" fmla="*/ 7883 w 307932"/>
                    <a:gd name="connsiteY40" fmla="*/ 200025 h 235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07932" h="235743">
                      <a:moveTo>
                        <a:pt x="7883" y="200025"/>
                      </a:moveTo>
                      <a:cubicBezTo>
                        <a:pt x="11852" y="192881"/>
                        <a:pt x="19619" y="181313"/>
                        <a:pt x="24551" y="171450"/>
                      </a:cubicBezTo>
                      <a:cubicBezTo>
                        <a:pt x="26139" y="168275"/>
                        <a:pt x="27184" y="164765"/>
                        <a:pt x="29314" y="161925"/>
                      </a:cubicBezTo>
                      <a:cubicBezTo>
                        <a:pt x="46383" y="139167"/>
                        <a:pt x="31584" y="162036"/>
                        <a:pt x="45983" y="147637"/>
                      </a:cubicBezTo>
                      <a:cubicBezTo>
                        <a:pt x="50366" y="143254"/>
                        <a:pt x="53506" y="137734"/>
                        <a:pt x="57889" y="133350"/>
                      </a:cubicBezTo>
                      <a:cubicBezTo>
                        <a:pt x="62273" y="128966"/>
                        <a:pt x="67606" y="125632"/>
                        <a:pt x="72176" y="121443"/>
                      </a:cubicBezTo>
                      <a:cubicBezTo>
                        <a:pt x="72184" y="121436"/>
                        <a:pt x="90033" y="103588"/>
                        <a:pt x="93608" y="100012"/>
                      </a:cubicBezTo>
                      <a:cubicBezTo>
                        <a:pt x="95989" y="97631"/>
                        <a:pt x="97949" y="94736"/>
                        <a:pt x="100751" y="92868"/>
                      </a:cubicBezTo>
                      <a:cubicBezTo>
                        <a:pt x="103132" y="91281"/>
                        <a:pt x="105722" y="89968"/>
                        <a:pt x="107895" y="88106"/>
                      </a:cubicBezTo>
                      <a:cubicBezTo>
                        <a:pt x="111304" y="85184"/>
                        <a:pt x="114498" y="81990"/>
                        <a:pt x="117420" y="78581"/>
                      </a:cubicBezTo>
                      <a:cubicBezTo>
                        <a:pt x="119283" y="76408"/>
                        <a:pt x="120159" y="73461"/>
                        <a:pt x="122183" y="71437"/>
                      </a:cubicBezTo>
                      <a:cubicBezTo>
                        <a:pt x="144231" y="49389"/>
                        <a:pt x="113059" y="86844"/>
                        <a:pt x="136470" y="59531"/>
                      </a:cubicBezTo>
                      <a:cubicBezTo>
                        <a:pt x="146850" y="47421"/>
                        <a:pt x="138755" y="51625"/>
                        <a:pt x="150758" y="47625"/>
                      </a:cubicBezTo>
                      <a:cubicBezTo>
                        <a:pt x="157391" y="40991"/>
                        <a:pt x="169385" y="27128"/>
                        <a:pt x="179333" y="23812"/>
                      </a:cubicBezTo>
                      <a:cubicBezTo>
                        <a:pt x="181714" y="23018"/>
                        <a:pt x="183982" y="21708"/>
                        <a:pt x="186476" y="21431"/>
                      </a:cubicBezTo>
                      <a:cubicBezTo>
                        <a:pt x="198336" y="20113"/>
                        <a:pt x="210289" y="19844"/>
                        <a:pt x="222195" y="19050"/>
                      </a:cubicBezTo>
                      <a:cubicBezTo>
                        <a:pt x="223783" y="16669"/>
                        <a:pt x="229339" y="13494"/>
                        <a:pt x="226958" y="11906"/>
                      </a:cubicBezTo>
                      <a:cubicBezTo>
                        <a:pt x="223590" y="9661"/>
                        <a:pt x="211003" y="14287"/>
                        <a:pt x="215051" y="14287"/>
                      </a:cubicBezTo>
                      <a:cubicBezTo>
                        <a:pt x="219879" y="14287"/>
                        <a:pt x="224576" y="12700"/>
                        <a:pt x="229339" y="11906"/>
                      </a:cubicBezTo>
                      <a:cubicBezTo>
                        <a:pt x="231720" y="10318"/>
                        <a:pt x="233868" y="8305"/>
                        <a:pt x="236483" y="7143"/>
                      </a:cubicBezTo>
                      <a:cubicBezTo>
                        <a:pt x="247802" y="2112"/>
                        <a:pt x="253079" y="1996"/>
                        <a:pt x="265058" y="0"/>
                      </a:cubicBezTo>
                      <a:cubicBezTo>
                        <a:pt x="275836" y="3593"/>
                        <a:pt x="274207" y="2354"/>
                        <a:pt x="286489" y="11906"/>
                      </a:cubicBezTo>
                      <a:cubicBezTo>
                        <a:pt x="313995" y="33299"/>
                        <a:pt x="275248" y="6793"/>
                        <a:pt x="300776" y="23812"/>
                      </a:cubicBezTo>
                      <a:cubicBezTo>
                        <a:pt x="302364" y="29368"/>
                        <a:pt x="304018" y="34906"/>
                        <a:pt x="305539" y="40481"/>
                      </a:cubicBezTo>
                      <a:cubicBezTo>
                        <a:pt x="306400" y="43638"/>
                        <a:pt x="308092" y="46738"/>
                        <a:pt x="307920" y="50006"/>
                      </a:cubicBezTo>
                      <a:cubicBezTo>
                        <a:pt x="307289" y="62001"/>
                        <a:pt x="306071" y="74072"/>
                        <a:pt x="303158" y="85725"/>
                      </a:cubicBezTo>
                      <a:cubicBezTo>
                        <a:pt x="301932" y="90630"/>
                        <a:pt x="289535" y="106491"/>
                        <a:pt x="286489" y="109537"/>
                      </a:cubicBezTo>
                      <a:cubicBezTo>
                        <a:pt x="284465" y="111561"/>
                        <a:pt x="281369" y="112276"/>
                        <a:pt x="279345" y="114300"/>
                      </a:cubicBezTo>
                      <a:cubicBezTo>
                        <a:pt x="238275" y="155370"/>
                        <a:pt x="298727" y="100529"/>
                        <a:pt x="265058" y="128587"/>
                      </a:cubicBezTo>
                      <a:cubicBezTo>
                        <a:pt x="246621" y="143952"/>
                        <a:pt x="272936" y="130510"/>
                        <a:pt x="234101" y="154781"/>
                      </a:cubicBezTo>
                      <a:cubicBezTo>
                        <a:pt x="227751" y="158750"/>
                        <a:pt x="221222" y="162445"/>
                        <a:pt x="215051" y="166687"/>
                      </a:cubicBezTo>
                      <a:cubicBezTo>
                        <a:pt x="208510" y="171184"/>
                        <a:pt x="202460" y="176361"/>
                        <a:pt x="196001" y="180975"/>
                      </a:cubicBezTo>
                      <a:cubicBezTo>
                        <a:pt x="186258" y="187934"/>
                        <a:pt x="170521" y="197856"/>
                        <a:pt x="160283" y="202406"/>
                      </a:cubicBezTo>
                      <a:cubicBezTo>
                        <a:pt x="146274" y="208632"/>
                        <a:pt x="132632" y="217174"/>
                        <a:pt x="117420" y="219075"/>
                      </a:cubicBezTo>
                      <a:cubicBezTo>
                        <a:pt x="93579" y="222055"/>
                        <a:pt x="104682" y="220404"/>
                        <a:pt x="84083" y="223837"/>
                      </a:cubicBezTo>
                      <a:cubicBezTo>
                        <a:pt x="70553" y="229249"/>
                        <a:pt x="69502" y="230292"/>
                        <a:pt x="53126" y="233362"/>
                      </a:cubicBezTo>
                      <a:cubicBezTo>
                        <a:pt x="46836" y="234541"/>
                        <a:pt x="40426" y="234949"/>
                        <a:pt x="34076" y="235743"/>
                      </a:cubicBezTo>
                      <a:cubicBezTo>
                        <a:pt x="30107" y="234949"/>
                        <a:pt x="26010" y="234642"/>
                        <a:pt x="22170" y="233362"/>
                      </a:cubicBezTo>
                      <a:cubicBezTo>
                        <a:pt x="14392" y="230770"/>
                        <a:pt x="10640" y="227623"/>
                        <a:pt x="5501" y="221456"/>
                      </a:cubicBezTo>
                      <a:cubicBezTo>
                        <a:pt x="3669" y="219257"/>
                        <a:pt x="2326" y="216693"/>
                        <a:pt x="739" y="214312"/>
                      </a:cubicBezTo>
                      <a:cubicBezTo>
                        <a:pt x="-2109" y="200071"/>
                        <a:pt x="3914" y="207169"/>
                        <a:pt x="7883" y="2000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Rectangle 43"/>
              <p:cNvSpPr/>
              <p:nvPr/>
            </p:nvSpPr>
            <p:spPr>
              <a:xfrm>
                <a:off x="1295400" y="3705225"/>
                <a:ext cx="1371600" cy="180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 flipH="1">
              <a:off x="5061339" y="4366019"/>
              <a:ext cx="677956" cy="258493"/>
              <a:chOff x="990600" y="1066800"/>
              <a:chExt cx="2819400" cy="1074990"/>
            </a:xfrm>
          </p:grpSpPr>
          <p:pic>
            <p:nvPicPr>
              <p:cNvPr id="55" name="Picture 2" descr="http://comps.canstockphoto.com/can-stock-photo_csp3453109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7099"/>
              <a:stretch/>
            </p:blipFill>
            <p:spPr bwMode="auto">
              <a:xfrm>
                <a:off x="990600" y="1066800"/>
                <a:ext cx="2819400" cy="10252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Freeform 55"/>
              <p:cNvSpPr/>
              <p:nvPr/>
            </p:nvSpPr>
            <p:spPr>
              <a:xfrm>
                <a:off x="1107281" y="1214438"/>
                <a:ext cx="390525" cy="386782"/>
              </a:xfrm>
              <a:custGeom>
                <a:avLst/>
                <a:gdLst>
                  <a:gd name="connsiteX0" fmla="*/ 183357 w 390525"/>
                  <a:gd name="connsiteY0" fmla="*/ 385762 h 386782"/>
                  <a:gd name="connsiteX1" fmla="*/ 195263 w 390525"/>
                  <a:gd name="connsiteY1" fmla="*/ 381000 h 386782"/>
                  <a:gd name="connsiteX2" fmla="*/ 202407 w 390525"/>
                  <a:gd name="connsiteY2" fmla="*/ 378618 h 386782"/>
                  <a:gd name="connsiteX3" fmla="*/ 209550 w 390525"/>
                  <a:gd name="connsiteY3" fmla="*/ 373856 h 386782"/>
                  <a:gd name="connsiteX4" fmla="*/ 240507 w 390525"/>
                  <a:gd name="connsiteY4" fmla="*/ 371475 h 386782"/>
                  <a:gd name="connsiteX5" fmla="*/ 269082 w 390525"/>
                  <a:gd name="connsiteY5" fmla="*/ 364331 h 386782"/>
                  <a:gd name="connsiteX6" fmla="*/ 304800 w 390525"/>
                  <a:gd name="connsiteY6" fmla="*/ 357187 h 386782"/>
                  <a:gd name="connsiteX7" fmla="*/ 333375 w 390525"/>
                  <a:gd name="connsiteY7" fmla="*/ 347662 h 386782"/>
                  <a:gd name="connsiteX8" fmla="*/ 340519 w 390525"/>
                  <a:gd name="connsiteY8" fmla="*/ 345281 h 386782"/>
                  <a:gd name="connsiteX9" fmla="*/ 347663 w 390525"/>
                  <a:gd name="connsiteY9" fmla="*/ 342900 h 386782"/>
                  <a:gd name="connsiteX10" fmla="*/ 376238 w 390525"/>
                  <a:gd name="connsiteY10" fmla="*/ 319087 h 386782"/>
                  <a:gd name="connsiteX11" fmla="*/ 383382 w 390525"/>
                  <a:gd name="connsiteY11" fmla="*/ 300037 h 386782"/>
                  <a:gd name="connsiteX12" fmla="*/ 390525 w 390525"/>
                  <a:gd name="connsiteY12" fmla="*/ 278606 h 386782"/>
                  <a:gd name="connsiteX13" fmla="*/ 385763 w 390525"/>
                  <a:gd name="connsiteY13" fmla="*/ 252412 h 386782"/>
                  <a:gd name="connsiteX14" fmla="*/ 376238 w 390525"/>
                  <a:gd name="connsiteY14" fmla="*/ 207168 h 386782"/>
                  <a:gd name="connsiteX15" fmla="*/ 373857 w 390525"/>
                  <a:gd name="connsiteY15" fmla="*/ 183356 h 386782"/>
                  <a:gd name="connsiteX16" fmla="*/ 371475 w 390525"/>
                  <a:gd name="connsiteY16" fmla="*/ 171450 h 386782"/>
                  <a:gd name="connsiteX17" fmla="*/ 369094 w 390525"/>
                  <a:gd name="connsiteY17" fmla="*/ 150018 h 386782"/>
                  <a:gd name="connsiteX18" fmla="*/ 350044 w 390525"/>
                  <a:gd name="connsiteY18" fmla="*/ 97631 h 386782"/>
                  <a:gd name="connsiteX19" fmla="*/ 340519 w 390525"/>
                  <a:gd name="connsiteY19" fmla="*/ 73818 h 386782"/>
                  <a:gd name="connsiteX20" fmla="*/ 338138 w 390525"/>
                  <a:gd name="connsiteY20" fmla="*/ 64293 h 386782"/>
                  <a:gd name="connsiteX21" fmla="*/ 333375 w 390525"/>
                  <a:gd name="connsiteY21" fmla="*/ 57150 h 386782"/>
                  <a:gd name="connsiteX22" fmla="*/ 283369 w 390525"/>
                  <a:gd name="connsiteY22" fmla="*/ 30956 h 386782"/>
                  <a:gd name="connsiteX23" fmla="*/ 247650 w 390525"/>
                  <a:gd name="connsiteY23" fmla="*/ 16668 h 386782"/>
                  <a:gd name="connsiteX24" fmla="*/ 223838 w 390525"/>
                  <a:gd name="connsiteY24" fmla="*/ 14287 h 386782"/>
                  <a:gd name="connsiteX25" fmla="*/ 211932 w 390525"/>
                  <a:gd name="connsiteY25" fmla="*/ 11906 h 386782"/>
                  <a:gd name="connsiteX26" fmla="*/ 176213 w 390525"/>
                  <a:gd name="connsiteY26" fmla="*/ 7143 h 386782"/>
                  <a:gd name="connsiteX27" fmla="*/ 161925 w 390525"/>
                  <a:gd name="connsiteY27" fmla="*/ 4762 h 386782"/>
                  <a:gd name="connsiteX28" fmla="*/ 133350 w 390525"/>
                  <a:gd name="connsiteY28" fmla="*/ 2381 h 386782"/>
                  <a:gd name="connsiteX29" fmla="*/ 109538 w 390525"/>
                  <a:gd name="connsiteY29" fmla="*/ 0 h 386782"/>
                  <a:gd name="connsiteX30" fmla="*/ 80963 w 390525"/>
                  <a:gd name="connsiteY30" fmla="*/ 2381 h 386782"/>
                  <a:gd name="connsiteX31" fmla="*/ 52388 w 390525"/>
                  <a:gd name="connsiteY31" fmla="*/ 9525 h 386782"/>
                  <a:gd name="connsiteX32" fmla="*/ 40482 w 390525"/>
                  <a:gd name="connsiteY32" fmla="*/ 11906 h 386782"/>
                  <a:gd name="connsiteX33" fmla="*/ 33338 w 390525"/>
                  <a:gd name="connsiteY33" fmla="*/ 16668 h 386782"/>
                  <a:gd name="connsiteX34" fmla="*/ 21432 w 390525"/>
                  <a:gd name="connsiteY34" fmla="*/ 38100 h 386782"/>
                  <a:gd name="connsiteX35" fmla="*/ 11907 w 390525"/>
                  <a:gd name="connsiteY35" fmla="*/ 54768 h 386782"/>
                  <a:gd name="connsiteX36" fmla="*/ 9525 w 390525"/>
                  <a:gd name="connsiteY36" fmla="*/ 88106 h 386782"/>
                  <a:gd name="connsiteX37" fmla="*/ 7144 w 390525"/>
                  <a:gd name="connsiteY37" fmla="*/ 100012 h 386782"/>
                  <a:gd name="connsiteX38" fmla="*/ 4763 w 390525"/>
                  <a:gd name="connsiteY38" fmla="*/ 116681 h 386782"/>
                  <a:gd name="connsiteX39" fmla="*/ 2382 w 390525"/>
                  <a:gd name="connsiteY39" fmla="*/ 126206 h 386782"/>
                  <a:gd name="connsiteX40" fmla="*/ 0 w 390525"/>
                  <a:gd name="connsiteY40" fmla="*/ 138112 h 386782"/>
                  <a:gd name="connsiteX41" fmla="*/ 4763 w 390525"/>
                  <a:gd name="connsiteY41" fmla="*/ 166687 h 386782"/>
                  <a:gd name="connsiteX42" fmla="*/ 26194 w 390525"/>
                  <a:gd name="connsiteY42" fmla="*/ 197643 h 386782"/>
                  <a:gd name="connsiteX43" fmla="*/ 54769 w 390525"/>
                  <a:gd name="connsiteY43" fmla="*/ 235743 h 386782"/>
                  <a:gd name="connsiteX44" fmla="*/ 61913 w 390525"/>
                  <a:gd name="connsiteY44" fmla="*/ 245268 h 386782"/>
                  <a:gd name="connsiteX45" fmla="*/ 69057 w 390525"/>
                  <a:gd name="connsiteY45" fmla="*/ 252412 h 386782"/>
                  <a:gd name="connsiteX46" fmla="*/ 73819 w 390525"/>
                  <a:gd name="connsiteY46" fmla="*/ 259556 h 386782"/>
                  <a:gd name="connsiteX47" fmla="*/ 83344 w 390525"/>
                  <a:gd name="connsiteY47" fmla="*/ 280987 h 386782"/>
                  <a:gd name="connsiteX48" fmla="*/ 95250 w 390525"/>
                  <a:gd name="connsiteY48" fmla="*/ 297656 h 386782"/>
                  <a:gd name="connsiteX49" fmla="*/ 107157 w 390525"/>
                  <a:gd name="connsiteY49" fmla="*/ 316706 h 386782"/>
                  <a:gd name="connsiteX50" fmla="*/ 111919 w 390525"/>
                  <a:gd name="connsiteY50" fmla="*/ 323850 h 386782"/>
                  <a:gd name="connsiteX51" fmla="*/ 126207 w 390525"/>
                  <a:gd name="connsiteY51" fmla="*/ 330993 h 386782"/>
                  <a:gd name="connsiteX52" fmla="*/ 142875 w 390525"/>
                  <a:gd name="connsiteY52" fmla="*/ 338137 h 386782"/>
                  <a:gd name="connsiteX53" fmla="*/ 157163 w 390525"/>
                  <a:gd name="connsiteY53" fmla="*/ 352425 h 386782"/>
                  <a:gd name="connsiteX54" fmla="*/ 171450 w 390525"/>
                  <a:gd name="connsiteY54" fmla="*/ 357187 h 386782"/>
                  <a:gd name="connsiteX55" fmla="*/ 178594 w 390525"/>
                  <a:gd name="connsiteY55" fmla="*/ 359568 h 386782"/>
                  <a:gd name="connsiteX56" fmla="*/ 183357 w 390525"/>
                  <a:gd name="connsiteY56" fmla="*/ 385762 h 38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390525" h="386782">
                    <a:moveTo>
                      <a:pt x="183357" y="385762"/>
                    </a:moveTo>
                    <a:cubicBezTo>
                      <a:pt x="186135" y="389334"/>
                      <a:pt x="191261" y="382501"/>
                      <a:pt x="195263" y="381000"/>
                    </a:cubicBezTo>
                    <a:cubicBezTo>
                      <a:pt x="197613" y="380119"/>
                      <a:pt x="200162" y="379741"/>
                      <a:pt x="202407" y="378618"/>
                    </a:cubicBezTo>
                    <a:cubicBezTo>
                      <a:pt x="204966" y="377338"/>
                      <a:pt x="206737" y="374383"/>
                      <a:pt x="209550" y="373856"/>
                    </a:cubicBezTo>
                    <a:cubicBezTo>
                      <a:pt x="219722" y="371949"/>
                      <a:pt x="230188" y="372269"/>
                      <a:pt x="240507" y="371475"/>
                    </a:cubicBezTo>
                    <a:cubicBezTo>
                      <a:pt x="259375" y="365185"/>
                      <a:pt x="249842" y="367537"/>
                      <a:pt x="269082" y="364331"/>
                    </a:cubicBezTo>
                    <a:cubicBezTo>
                      <a:pt x="290188" y="357295"/>
                      <a:pt x="278380" y="360122"/>
                      <a:pt x="304800" y="357187"/>
                    </a:cubicBezTo>
                    <a:lnTo>
                      <a:pt x="333375" y="347662"/>
                    </a:lnTo>
                    <a:lnTo>
                      <a:pt x="340519" y="345281"/>
                    </a:lnTo>
                    <a:lnTo>
                      <a:pt x="347663" y="342900"/>
                    </a:lnTo>
                    <a:cubicBezTo>
                      <a:pt x="369223" y="321340"/>
                      <a:pt x="358681" y="327866"/>
                      <a:pt x="376238" y="319087"/>
                    </a:cubicBezTo>
                    <a:cubicBezTo>
                      <a:pt x="385978" y="299604"/>
                      <a:pt x="376898" y="319488"/>
                      <a:pt x="383382" y="300037"/>
                    </a:cubicBezTo>
                    <a:cubicBezTo>
                      <a:pt x="392344" y="273151"/>
                      <a:pt x="384822" y="301420"/>
                      <a:pt x="390525" y="278606"/>
                    </a:cubicBezTo>
                    <a:cubicBezTo>
                      <a:pt x="388938" y="269875"/>
                      <a:pt x="387688" y="261075"/>
                      <a:pt x="385763" y="252412"/>
                    </a:cubicBezTo>
                    <a:cubicBezTo>
                      <a:pt x="377337" y="214497"/>
                      <a:pt x="383637" y="261431"/>
                      <a:pt x="376238" y="207168"/>
                    </a:cubicBezTo>
                    <a:cubicBezTo>
                      <a:pt x="375160" y="199264"/>
                      <a:pt x="374911" y="191263"/>
                      <a:pt x="373857" y="183356"/>
                    </a:cubicBezTo>
                    <a:cubicBezTo>
                      <a:pt x="373322" y="179344"/>
                      <a:pt x="372047" y="175457"/>
                      <a:pt x="371475" y="171450"/>
                    </a:cubicBezTo>
                    <a:cubicBezTo>
                      <a:pt x="370458" y="164334"/>
                      <a:pt x="371098" y="156921"/>
                      <a:pt x="369094" y="150018"/>
                    </a:cubicBezTo>
                    <a:cubicBezTo>
                      <a:pt x="363913" y="132174"/>
                      <a:pt x="356568" y="115029"/>
                      <a:pt x="350044" y="97631"/>
                    </a:cubicBezTo>
                    <a:cubicBezTo>
                      <a:pt x="347042" y="89626"/>
                      <a:pt x="342592" y="82112"/>
                      <a:pt x="340519" y="73818"/>
                    </a:cubicBezTo>
                    <a:cubicBezTo>
                      <a:pt x="339725" y="70643"/>
                      <a:pt x="339427" y="67301"/>
                      <a:pt x="338138" y="64293"/>
                    </a:cubicBezTo>
                    <a:cubicBezTo>
                      <a:pt x="337011" y="61663"/>
                      <a:pt x="335485" y="59084"/>
                      <a:pt x="333375" y="57150"/>
                    </a:cubicBezTo>
                    <a:cubicBezTo>
                      <a:pt x="303130" y="29426"/>
                      <a:pt x="318805" y="43463"/>
                      <a:pt x="283369" y="30956"/>
                    </a:cubicBezTo>
                    <a:cubicBezTo>
                      <a:pt x="256784" y="21573"/>
                      <a:pt x="282001" y="23900"/>
                      <a:pt x="247650" y="16668"/>
                    </a:cubicBezTo>
                    <a:cubicBezTo>
                      <a:pt x="239844" y="15025"/>
                      <a:pt x="231745" y="15341"/>
                      <a:pt x="223838" y="14287"/>
                    </a:cubicBezTo>
                    <a:cubicBezTo>
                      <a:pt x="219826" y="13752"/>
                      <a:pt x="215924" y="12571"/>
                      <a:pt x="211932" y="11906"/>
                    </a:cubicBezTo>
                    <a:cubicBezTo>
                      <a:pt x="195770" y="9213"/>
                      <a:pt x="193031" y="9546"/>
                      <a:pt x="176213" y="7143"/>
                    </a:cubicBezTo>
                    <a:cubicBezTo>
                      <a:pt x="171433" y="6460"/>
                      <a:pt x="166724" y="5295"/>
                      <a:pt x="161925" y="4762"/>
                    </a:cubicBezTo>
                    <a:cubicBezTo>
                      <a:pt x="152425" y="3707"/>
                      <a:pt x="142869" y="3246"/>
                      <a:pt x="133350" y="2381"/>
                    </a:cubicBezTo>
                    <a:lnTo>
                      <a:pt x="109538" y="0"/>
                    </a:lnTo>
                    <a:cubicBezTo>
                      <a:pt x="100013" y="794"/>
                      <a:pt x="90391" y="810"/>
                      <a:pt x="80963" y="2381"/>
                    </a:cubicBezTo>
                    <a:cubicBezTo>
                      <a:pt x="71278" y="3995"/>
                      <a:pt x="62016" y="7600"/>
                      <a:pt x="52388" y="9525"/>
                    </a:cubicBezTo>
                    <a:lnTo>
                      <a:pt x="40482" y="11906"/>
                    </a:lnTo>
                    <a:cubicBezTo>
                      <a:pt x="38101" y="13493"/>
                      <a:pt x="35201" y="14495"/>
                      <a:pt x="33338" y="16668"/>
                    </a:cubicBezTo>
                    <a:cubicBezTo>
                      <a:pt x="28866" y="21885"/>
                      <a:pt x="24814" y="31900"/>
                      <a:pt x="21432" y="38100"/>
                    </a:cubicBezTo>
                    <a:cubicBezTo>
                      <a:pt x="18368" y="43718"/>
                      <a:pt x="15082" y="49212"/>
                      <a:pt x="11907" y="54768"/>
                    </a:cubicBezTo>
                    <a:cubicBezTo>
                      <a:pt x="11113" y="65881"/>
                      <a:pt x="10691" y="77026"/>
                      <a:pt x="9525" y="88106"/>
                    </a:cubicBezTo>
                    <a:cubicBezTo>
                      <a:pt x="9101" y="92131"/>
                      <a:pt x="7809" y="96020"/>
                      <a:pt x="7144" y="100012"/>
                    </a:cubicBezTo>
                    <a:cubicBezTo>
                      <a:pt x="6221" y="105548"/>
                      <a:pt x="5767" y="111159"/>
                      <a:pt x="4763" y="116681"/>
                    </a:cubicBezTo>
                    <a:cubicBezTo>
                      <a:pt x="4178" y="119901"/>
                      <a:pt x="3092" y="123011"/>
                      <a:pt x="2382" y="126206"/>
                    </a:cubicBezTo>
                    <a:cubicBezTo>
                      <a:pt x="1504" y="130157"/>
                      <a:pt x="794" y="134143"/>
                      <a:pt x="0" y="138112"/>
                    </a:cubicBezTo>
                    <a:cubicBezTo>
                      <a:pt x="754" y="144896"/>
                      <a:pt x="775" y="158710"/>
                      <a:pt x="4763" y="166687"/>
                    </a:cubicBezTo>
                    <a:cubicBezTo>
                      <a:pt x="11820" y="180801"/>
                      <a:pt x="16283" y="182776"/>
                      <a:pt x="26194" y="197643"/>
                    </a:cubicBezTo>
                    <a:cubicBezTo>
                      <a:pt x="47722" y="229937"/>
                      <a:pt x="20840" y="190506"/>
                      <a:pt x="54769" y="235743"/>
                    </a:cubicBezTo>
                    <a:cubicBezTo>
                      <a:pt x="57150" y="238918"/>
                      <a:pt x="59330" y="242255"/>
                      <a:pt x="61913" y="245268"/>
                    </a:cubicBezTo>
                    <a:cubicBezTo>
                      <a:pt x="64105" y="247825"/>
                      <a:pt x="66901" y="249825"/>
                      <a:pt x="69057" y="252412"/>
                    </a:cubicBezTo>
                    <a:cubicBezTo>
                      <a:pt x="70889" y="254611"/>
                      <a:pt x="72539" y="256996"/>
                      <a:pt x="73819" y="259556"/>
                    </a:cubicBezTo>
                    <a:cubicBezTo>
                      <a:pt x="79458" y="270834"/>
                      <a:pt x="77038" y="270897"/>
                      <a:pt x="83344" y="280987"/>
                    </a:cubicBezTo>
                    <a:cubicBezTo>
                      <a:pt x="91881" y="294646"/>
                      <a:pt x="88521" y="285880"/>
                      <a:pt x="95250" y="297656"/>
                    </a:cubicBezTo>
                    <a:cubicBezTo>
                      <a:pt x="108036" y="320033"/>
                      <a:pt x="90897" y="293942"/>
                      <a:pt x="107157" y="316706"/>
                    </a:cubicBezTo>
                    <a:cubicBezTo>
                      <a:pt x="108820" y="319035"/>
                      <a:pt x="109895" y="321826"/>
                      <a:pt x="111919" y="323850"/>
                    </a:cubicBezTo>
                    <a:cubicBezTo>
                      <a:pt x="117639" y="329570"/>
                      <a:pt x="119429" y="328088"/>
                      <a:pt x="126207" y="330993"/>
                    </a:cubicBezTo>
                    <a:cubicBezTo>
                      <a:pt x="146809" y="339822"/>
                      <a:pt x="126120" y="332552"/>
                      <a:pt x="142875" y="338137"/>
                    </a:cubicBezTo>
                    <a:cubicBezTo>
                      <a:pt x="147638" y="342900"/>
                      <a:pt x="150773" y="350295"/>
                      <a:pt x="157163" y="352425"/>
                    </a:cubicBezTo>
                    <a:lnTo>
                      <a:pt x="171450" y="357187"/>
                    </a:lnTo>
                    <a:lnTo>
                      <a:pt x="178594" y="359568"/>
                    </a:lnTo>
                    <a:cubicBezTo>
                      <a:pt x="184602" y="368580"/>
                      <a:pt x="180579" y="382190"/>
                      <a:pt x="183357" y="3857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reeform 56"/>
              <p:cNvSpPr/>
              <p:nvPr/>
            </p:nvSpPr>
            <p:spPr>
              <a:xfrm>
                <a:off x="1462088" y="1726406"/>
                <a:ext cx="330993" cy="415384"/>
              </a:xfrm>
              <a:custGeom>
                <a:avLst/>
                <a:gdLst>
                  <a:gd name="connsiteX0" fmla="*/ 142875 w 330993"/>
                  <a:gd name="connsiteY0" fmla="*/ 78582 h 415384"/>
                  <a:gd name="connsiteX1" fmla="*/ 135731 w 330993"/>
                  <a:gd name="connsiteY1" fmla="*/ 54769 h 415384"/>
                  <a:gd name="connsiteX2" fmla="*/ 130968 w 330993"/>
                  <a:gd name="connsiteY2" fmla="*/ 47625 h 415384"/>
                  <a:gd name="connsiteX3" fmla="*/ 119062 w 330993"/>
                  <a:gd name="connsiteY3" fmla="*/ 30957 h 415384"/>
                  <a:gd name="connsiteX4" fmla="*/ 104775 w 330993"/>
                  <a:gd name="connsiteY4" fmla="*/ 23813 h 415384"/>
                  <a:gd name="connsiteX5" fmla="*/ 97631 w 330993"/>
                  <a:gd name="connsiteY5" fmla="*/ 19050 h 415384"/>
                  <a:gd name="connsiteX6" fmla="*/ 92868 w 330993"/>
                  <a:gd name="connsiteY6" fmla="*/ 11907 h 415384"/>
                  <a:gd name="connsiteX7" fmla="*/ 71437 w 330993"/>
                  <a:gd name="connsiteY7" fmla="*/ 4763 h 415384"/>
                  <a:gd name="connsiteX8" fmla="*/ 64293 w 330993"/>
                  <a:gd name="connsiteY8" fmla="*/ 2382 h 415384"/>
                  <a:gd name="connsiteX9" fmla="*/ 57150 w 330993"/>
                  <a:gd name="connsiteY9" fmla="*/ 0 h 415384"/>
                  <a:gd name="connsiteX10" fmla="*/ 28575 w 330993"/>
                  <a:gd name="connsiteY10" fmla="*/ 7144 h 415384"/>
                  <a:gd name="connsiteX11" fmla="*/ 21431 w 330993"/>
                  <a:gd name="connsiteY11" fmla="*/ 11907 h 415384"/>
                  <a:gd name="connsiteX12" fmla="*/ 14287 w 330993"/>
                  <a:gd name="connsiteY12" fmla="*/ 14288 h 415384"/>
                  <a:gd name="connsiteX13" fmla="*/ 4762 w 330993"/>
                  <a:gd name="connsiteY13" fmla="*/ 35719 h 415384"/>
                  <a:gd name="connsiteX14" fmla="*/ 0 w 330993"/>
                  <a:gd name="connsiteY14" fmla="*/ 54769 h 415384"/>
                  <a:gd name="connsiteX15" fmla="*/ 7143 w 330993"/>
                  <a:gd name="connsiteY15" fmla="*/ 173832 h 415384"/>
                  <a:gd name="connsiteX16" fmla="*/ 9525 w 330993"/>
                  <a:gd name="connsiteY16" fmla="*/ 185738 h 415384"/>
                  <a:gd name="connsiteX17" fmla="*/ 57150 w 330993"/>
                  <a:gd name="connsiteY17" fmla="*/ 283369 h 415384"/>
                  <a:gd name="connsiteX18" fmla="*/ 100012 w 330993"/>
                  <a:gd name="connsiteY18" fmla="*/ 333375 h 415384"/>
                  <a:gd name="connsiteX19" fmla="*/ 140493 w 330993"/>
                  <a:gd name="connsiteY19" fmla="*/ 357188 h 415384"/>
                  <a:gd name="connsiteX20" fmla="*/ 161925 w 330993"/>
                  <a:gd name="connsiteY20" fmla="*/ 383382 h 415384"/>
                  <a:gd name="connsiteX21" fmla="*/ 173831 w 330993"/>
                  <a:gd name="connsiteY21" fmla="*/ 395288 h 415384"/>
                  <a:gd name="connsiteX22" fmla="*/ 178593 w 330993"/>
                  <a:gd name="connsiteY22" fmla="*/ 404813 h 415384"/>
                  <a:gd name="connsiteX23" fmla="*/ 261937 w 330993"/>
                  <a:gd name="connsiteY23" fmla="*/ 404813 h 415384"/>
                  <a:gd name="connsiteX24" fmla="*/ 278606 w 330993"/>
                  <a:gd name="connsiteY24" fmla="*/ 400050 h 415384"/>
                  <a:gd name="connsiteX25" fmla="*/ 314325 w 330993"/>
                  <a:gd name="connsiteY25" fmla="*/ 392907 h 415384"/>
                  <a:gd name="connsiteX26" fmla="*/ 321468 w 330993"/>
                  <a:gd name="connsiteY26" fmla="*/ 388144 h 415384"/>
                  <a:gd name="connsiteX27" fmla="*/ 330993 w 330993"/>
                  <a:gd name="connsiteY27" fmla="*/ 364332 h 415384"/>
                  <a:gd name="connsiteX28" fmla="*/ 328612 w 330993"/>
                  <a:gd name="connsiteY28" fmla="*/ 347663 h 415384"/>
                  <a:gd name="connsiteX29" fmla="*/ 290512 w 330993"/>
                  <a:gd name="connsiteY29" fmla="*/ 283369 h 415384"/>
                  <a:gd name="connsiteX30" fmla="*/ 261937 w 330993"/>
                  <a:gd name="connsiteY30" fmla="*/ 240507 h 415384"/>
                  <a:gd name="connsiteX31" fmla="*/ 257175 w 330993"/>
                  <a:gd name="connsiteY31" fmla="*/ 230982 h 415384"/>
                  <a:gd name="connsiteX32" fmla="*/ 235743 w 330993"/>
                  <a:gd name="connsiteY32" fmla="*/ 211932 h 415384"/>
                  <a:gd name="connsiteX33" fmla="*/ 230981 w 330993"/>
                  <a:gd name="connsiteY33" fmla="*/ 195263 h 415384"/>
                  <a:gd name="connsiteX34" fmla="*/ 228600 w 330993"/>
                  <a:gd name="connsiteY34" fmla="*/ 188119 h 415384"/>
                  <a:gd name="connsiteX35" fmla="*/ 221456 w 330993"/>
                  <a:gd name="connsiteY35" fmla="*/ 176213 h 415384"/>
                  <a:gd name="connsiteX36" fmla="*/ 207168 w 330993"/>
                  <a:gd name="connsiteY36" fmla="*/ 159544 h 415384"/>
                  <a:gd name="connsiteX37" fmla="*/ 200025 w 330993"/>
                  <a:gd name="connsiteY37" fmla="*/ 142875 h 415384"/>
                  <a:gd name="connsiteX38" fmla="*/ 195262 w 330993"/>
                  <a:gd name="connsiteY38" fmla="*/ 135732 h 415384"/>
                  <a:gd name="connsiteX39" fmla="*/ 192881 w 330993"/>
                  <a:gd name="connsiteY39" fmla="*/ 128588 h 415384"/>
                  <a:gd name="connsiteX40" fmla="*/ 190500 w 330993"/>
                  <a:gd name="connsiteY40" fmla="*/ 119063 h 415384"/>
                  <a:gd name="connsiteX41" fmla="*/ 185737 w 330993"/>
                  <a:gd name="connsiteY41" fmla="*/ 107157 h 415384"/>
                  <a:gd name="connsiteX42" fmla="*/ 183356 w 330993"/>
                  <a:gd name="connsiteY42" fmla="*/ 97632 h 415384"/>
                  <a:gd name="connsiteX43" fmla="*/ 164306 w 330993"/>
                  <a:gd name="connsiteY43" fmla="*/ 76200 h 415384"/>
                  <a:gd name="connsiteX44" fmla="*/ 159543 w 330993"/>
                  <a:gd name="connsiteY44" fmla="*/ 69057 h 415384"/>
                  <a:gd name="connsiteX45" fmla="*/ 142875 w 330993"/>
                  <a:gd name="connsiteY45" fmla="*/ 78582 h 4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330993" h="415384">
                    <a:moveTo>
                      <a:pt x="142875" y="78582"/>
                    </a:moveTo>
                    <a:cubicBezTo>
                      <a:pt x="138906" y="76201"/>
                      <a:pt x="138706" y="62504"/>
                      <a:pt x="135731" y="54769"/>
                    </a:cubicBezTo>
                    <a:cubicBezTo>
                      <a:pt x="134704" y="52098"/>
                      <a:pt x="132130" y="50240"/>
                      <a:pt x="130968" y="47625"/>
                    </a:cubicBezTo>
                    <a:cubicBezTo>
                      <a:pt x="123238" y="30232"/>
                      <a:pt x="132056" y="35288"/>
                      <a:pt x="119062" y="30957"/>
                    </a:cubicBezTo>
                    <a:cubicBezTo>
                      <a:pt x="98586" y="17306"/>
                      <a:pt x="124493" y="33673"/>
                      <a:pt x="104775" y="23813"/>
                    </a:cubicBezTo>
                    <a:cubicBezTo>
                      <a:pt x="102215" y="22533"/>
                      <a:pt x="100012" y="20638"/>
                      <a:pt x="97631" y="19050"/>
                    </a:cubicBezTo>
                    <a:cubicBezTo>
                      <a:pt x="96043" y="16669"/>
                      <a:pt x="95295" y="13424"/>
                      <a:pt x="92868" y="11907"/>
                    </a:cubicBezTo>
                    <a:cubicBezTo>
                      <a:pt x="92863" y="11904"/>
                      <a:pt x="75012" y="5954"/>
                      <a:pt x="71437" y="4763"/>
                    </a:cubicBezTo>
                    <a:lnTo>
                      <a:pt x="64293" y="2382"/>
                    </a:lnTo>
                    <a:lnTo>
                      <a:pt x="57150" y="0"/>
                    </a:lnTo>
                    <a:cubicBezTo>
                      <a:pt x="40803" y="10899"/>
                      <a:pt x="60943" y="-948"/>
                      <a:pt x="28575" y="7144"/>
                    </a:cubicBezTo>
                    <a:cubicBezTo>
                      <a:pt x="25798" y="7838"/>
                      <a:pt x="23991" y="10627"/>
                      <a:pt x="21431" y="11907"/>
                    </a:cubicBezTo>
                    <a:cubicBezTo>
                      <a:pt x="19186" y="13030"/>
                      <a:pt x="16668" y="13494"/>
                      <a:pt x="14287" y="14288"/>
                    </a:cubicBezTo>
                    <a:cubicBezTo>
                      <a:pt x="8034" y="23669"/>
                      <a:pt x="8161" y="22121"/>
                      <a:pt x="4762" y="35719"/>
                    </a:cubicBezTo>
                    <a:lnTo>
                      <a:pt x="0" y="54769"/>
                    </a:lnTo>
                    <a:cubicBezTo>
                      <a:pt x="2381" y="94457"/>
                      <a:pt x="4259" y="134178"/>
                      <a:pt x="7143" y="173832"/>
                    </a:cubicBezTo>
                    <a:cubicBezTo>
                      <a:pt x="7437" y="177869"/>
                      <a:pt x="8245" y="181898"/>
                      <a:pt x="9525" y="185738"/>
                    </a:cubicBezTo>
                    <a:cubicBezTo>
                      <a:pt x="22864" y="225753"/>
                      <a:pt x="33584" y="239958"/>
                      <a:pt x="57150" y="283369"/>
                    </a:cubicBezTo>
                    <a:cubicBezTo>
                      <a:pt x="68411" y="304113"/>
                      <a:pt x="77033" y="319012"/>
                      <a:pt x="100012" y="333375"/>
                    </a:cubicBezTo>
                    <a:cubicBezTo>
                      <a:pt x="125992" y="349613"/>
                      <a:pt x="112516" y="341645"/>
                      <a:pt x="140493" y="357188"/>
                    </a:cubicBezTo>
                    <a:cubicBezTo>
                      <a:pt x="153887" y="379511"/>
                      <a:pt x="140312" y="359067"/>
                      <a:pt x="161925" y="383382"/>
                    </a:cubicBezTo>
                    <a:cubicBezTo>
                      <a:pt x="173471" y="396371"/>
                      <a:pt x="159109" y="385473"/>
                      <a:pt x="173831" y="395288"/>
                    </a:cubicBezTo>
                    <a:cubicBezTo>
                      <a:pt x="175418" y="398463"/>
                      <a:pt x="176283" y="402118"/>
                      <a:pt x="178593" y="404813"/>
                    </a:cubicBezTo>
                    <a:cubicBezTo>
                      <a:pt x="198231" y="427725"/>
                      <a:pt x="244362" y="406514"/>
                      <a:pt x="261937" y="404813"/>
                    </a:cubicBezTo>
                    <a:cubicBezTo>
                      <a:pt x="267493" y="403225"/>
                      <a:pt x="272926" y="401115"/>
                      <a:pt x="278606" y="400050"/>
                    </a:cubicBezTo>
                    <a:cubicBezTo>
                      <a:pt x="318874" y="392499"/>
                      <a:pt x="283546" y="403165"/>
                      <a:pt x="314325" y="392907"/>
                    </a:cubicBezTo>
                    <a:cubicBezTo>
                      <a:pt x="316706" y="391319"/>
                      <a:pt x="319606" y="390317"/>
                      <a:pt x="321468" y="388144"/>
                    </a:cubicBezTo>
                    <a:cubicBezTo>
                      <a:pt x="329491" y="378783"/>
                      <a:pt x="328756" y="375516"/>
                      <a:pt x="330993" y="364332"/>
                    </a:cubicBezTo>
                    <a:cubicBezTo>
                      <a:pt x="330199" y="358776"/>
                      <a:pt x="330976" y="352754"/>
                      <a:pt x="328612" y="347663"/>
                    </a:cubicBezTo>
                    <a:cubicBezTo>
                      <a:pt x="286741" y="257479"/>
                      <a:pt x="313803" y="324128"/>
                      <a:pt x="290512" y="283369"/>
                    </a:cubicBezTo>
                    <a:cubicBezTo>
                      <a:pt x="269234" y="246133"/>
                      <a:pt x="280512" y="259082"/>
                      <a:pt x="261937" y="240507"/>
                    </a:cubicBezTo>
                    <a:cubicBezTo>
                      <a:pt x="260350" y="237332"/>
                      <a:pt x="259354" y="233784"/>
                      <a:pt x="257175" y="230982"/>
                    </a:cubicBezTo>
                    <a:cubicBezTo>
                      <a:pt x="250308" y="222153"/>
                      <a:pt x="244211" y="218282"/>
                      <a:pt x="235743" y="211932"/>
                    </a:cubicBezTo>
                    <a:cubicBezTo>
                      <a:pt x="234156" y="206376"/>
                      <a:pt x="232641" y="200798"/>
                      <a:pt x="230981" y="195263"/>
                    </a:cubicBezTo>
                    <a:cubicBezTo>
                      <a:pt x="230260" y="192859"/>
                      <a:pt x="229723" y="190364"/>
                      <a:pt x="228600" y="188119"/>
                    </a:cubicBezTo>
                    <a:cubicBezTo>
                      <a:pt x="226530" y="183979"/>
                      <a:pt x="224233" y="179916"/>
                      <a:pt x="221456" y="176213"/>
                    </a:cubicBezTo>
                    <a:cubicBezTo>
                      <a:pt x="206850" y="156739"/>
                      <a:pt x="221819" y="182987"/>
                      <a:pt x="207168" y="159544"/>
                    </a:cubicBezTo>
                    <a:cubicBezTo>
                      <a:pt x="194775" y="139715"/>
                      <a:pt x="208131" y="159085"/>
                      <a:pt x="200025" y="142875"/>
                    </a:cubicBezTo>
                    <a:cubicBezTo>
                      <a:pt x="198745" y="140315"/>
                      <a:pt x="196850" y="138113"/>
                      <a:pt x="195262" y="135732"/>
                    </a:cubicBezTo>
                    <a:cubicBezTo>
                      <a:pt x="194468" y="133351"/>
                      <a:pt x="193571" y="131002"/>
                      <a:pt x="192881" y="128588"/>
                    </a:cubicBezTo>
                    <a:cubicBezTo>
                      <a:pt x="191982" y="125441"/>
                      <a:pt x="191535" y="122168"/>
                      <a:pt x="190500" y="119063"/>
                    </a:cubicBezTo>
                    <a:cubicBezTo>
                      <a:pt x="189148" y="115008"/>
                      <a:pt x="187089" y="111212"/>
                      <a:pt x="185737" y="107157"/>
                    </a:cubicBezTo>
                    <a:cubicBezTo>
                      <a:pt x="184702" y="104052"/>
                      <a:pt x="184645" y="100640"/>
                      <a:pt x="183356" y="97632"/>
                    </a:cubicBezTo>
                    <a:cubicBezTo>
                      <a:pt x="179200" y="87934"/>
                      <a:pt x="170397" y="85334"/>
                      <a:pt x="164306" y="76200"/>
                    </a:cubicBezTo>
                    <a:lnTo>
                      <a:pt x="159543" y="69057"/>
                    </a:lnTo>
                    <a:cubicBezTo>
                      <a:pt x="149308" y="74174"/>
                      <a:pt x="146844" y="80963"/>
                      <a:pt x="142875" y="785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2997255" y="1881188"/>
                <a:ext cx="307932" cy="235743"/>
              </a:xfrm>
              <a:custGeom>
                <a:avLst/>
                <a:gdLst>
                  <a:gd name="connsiteX0" fmla="*/ 7883 w 307932"/>
                  <a:gd name="connsiteY0" fmla="*/ 200025 h 235743"/>
                  <a:gd name="connsiteX1" fmla="*/ 24551 w 307932"/>
                  <a:gd name="connsiteY1" fmla="*/ 171450 h 235743"/>
                  <a:gd name="connsiteX2" fmla="*/ 29314 w 307932"/>
                  <a:gd name="connsiteY2" fmla="*/ 161925 h 235743"/>
                  <a:gd name="connsiteX3" fmla="*/ 45983 w 307932"/>
                  <a:gd name="connsiteY3" fmla="*/ 147637 h 235743"/>
                  <a:gd name="connsiteX4" fmla="*/ 57889 w 307932"/>
                  <a:gd name="connsiteY4" fmla="*/ 133350 h 235743"/>
                  <a:gd name="connsiteX5" fmla="*/ 72176 w 307932"/>
                  <a:gd name="connsiteY5" fmla="*/ 121443 h 235743"/>
                  <a:gd name="connsiteX6" fmla="*/ 93608 w 307932"/>
                  <a:gd name="connsiteY6" fmla="*/ 100012 h 235743"/>
                  <a:gd name="connsiteX7" fmla="*/ 100751 w 307932"/>
                  <a:gd name="connsiteY7" fmla="*/ 92868 h 235743"/>
                  <a:gd name="connsiteX8" fmla="*/ 107895 w 307932"/>
                  <a:gd name="connsiteY8" fmla="*/ 88106 h 235743"/>
                  <a:gd name="connsiteX9" fmla="*/ 117420 w 307932"/>
                  <a:gd name="connsiteY9" fmla="*/ 78581 h 235743"/>
                  <a:gd name="connsiteX10" fmla="*/ 122183 w 307932"/>
                  <a:gd name="connsiteY10" fmla="*/ 71437 h 235743"/>
                  <a:gd name="connsiteX11" fmla="*/ 136470 w 307932"/>
                  <a:gd name="connsiteY11" fmla="*/ 59531 h 235743"/>
                  <a:gd name="connsiteX12" fmla="*/ 150758 w 307932"/>
                  <a:gd name="connsiteY12" fmla="*/ 47625 h 235743"/>
                  <a:gd name="connsiteX13" fmla="*/ 179333 w 307932"/>
                  <a:gd name="connsiteY13" fmla="*/ 23812 h 235743"/>
                  <a:gd name="connsiteX14" fmla="*/ 186476 w 307932"/>
                  <a:gd name="connsiteY14" fmla="*/ 21431 h 235743"/>
                  <a:gd name="connsiteX15" fmla="*/ 222195 w 307932"/>
                  <a:gd name="connsiteY15" fmla="*/ 19050 h 235743"/>
                  <a:gd name="connsiteX16" fmla="*/ 226958 w 307932"/>
                  <a:gd name="connsiteY16" fmla="*/ 11906 h 235743"/>
                  <a:gd name="connsiteX17" fmla="*/ 215051 w 307932"/>
                  <a:gd name="connsiteY17" fmla="*/ 14287 h 235743"/>
                  <a:gd name="connsiteX18" fmla="*/ 229339 w 307932"/>
                  <a:gd name="connsiteY18" fmla="*/ 11906 h 235743"/>
                  <a:gd name="connsiteX19" fmla="*/ 236483 w 307932"/>
                  <a:gd name="connsiteY19" fmla="*/ 7143 h 235743"/>
                  <a:gd name="connsiteX20" fmla="*/ 265058 w 307932"/>
                  <a:gd name="connsiteY20" fmla="*/ 0 h 235743"/>
                  <a:gd name="connsiteX21" fmla="*/ 286489 w 307932"/>
                  <a:gd name="connsiteY21" fmla="*/ 11906 h 235743"/>
                  <a:gd name="connsiteX22" fmla="*/ 300776 w 307932"/>
                  <a:gd name="connsiteY22" fmla="*/ 23812 h 235743"/>
                  <a:gd name="connsiteX23" fmla="*/ 305539 w 307932"/>
                  <a:gd name="connsiteY23" fmla="*/ 40481 h 235743"/>
                  <a:gd name="connsiteX24" fmla="*/ 307920 w 307932"/>
                  <a:gd name="connsiteY24" fmla="*/ 50006 h 235743"/>
                  <a:gd name="connsiteX25" fmla="*/ 303158 w 307932"/>
                  <a:gd name="connsiteY25" fmla="*/ 85725 h 235743"/>
                  <a:gd name="connsiteX26" fmla="*/ 286489 w 307932"/>
                  <a:gd name="connsiteY26" fmla="*/ 109537 h 235743"/>
                  <a:gd name="connsiteX27" fmla="*/ 279345 w 307932"/>
                  <a:gd name="connsiteY27" fmla="*/ 114300 h 235743"/>
                  <a:gd name="connsiteX28" fmla="*/ 265058 w 307932"/>
                  <a:gd name="connsiteY28" fmla="*/ 128587 h 235743"/>
                  <a:gd name="connsiteX29" fmla="*/ 234101 w 307932"/>
                  <a:gd name="connsiteY29" fmla="*/ 154781 h 235743"/>
                  <a:gd name="connsiteX30" fmla="*/ 215051 w 307932"/>
                  <a:gd name="connsiteY30" fmla="*/ 166687 h 235743"/>
                  <a:gd name="connsiteX31" fmla="*/ 196001 w 307932"/>
                  <a:gd name="connsiteY31" fmla="*/ 180975 h 235743"/>
                  <a:gd name="connsiteX32" fmla="*/ 160283 w 307932"/>
                  <a:gd name="connsiteY32" fmla="*/ 202406 h 235743"/>
                  <a:gd name="connsiteX33" fmla="*/ 117420 w 307932"/>
                  <a:gd name="connsiteY33" fmla="*/ 219075 h 235743"/>
                  <a:gd name="connsiteX34" fmla="*/ 84083 w 307932"/>
                  <a:gd name="connsiteY34" fmla="*/ 223837 h 235743"/>
                  <a:gd name="connsiteX35" fmla="*/ 53126 w 307932"/>
                  <a:gd name="connsiteY35" fmla="*/ 233362 h 235743"/>
                  <a:gd name="connsiteX36" fmla="*/ 34076 w 307932"/>
                  <a:gd name="connsiteY36" fmla="*/ 235743 h 235743"/>
                  <a:gd name="connsiteX37" fmla="*/ 22170 w 307932"/>
                  <a:gd name="connsiteY37" fmla="*/ 233362 h 235743"/>
                  <a:gd name="connsiteX38" fmla="*/ 5501 w 307932"/>
                  <a:gd name="connsiteY38" fmla="*/ 221456 h 235743"/>
                  <a:gd name="connsiteX39" fmla="*/ 739 w 307932"/>
                  <a:gd name="connsiteY39" fmla="*/ 214312 h 235743"/>
                  <a:gd name="connsiteX40" fmla="*/ 7883 w 307932"/>
                  <a:gd name="connsiteY40" fmla="*/ 200025 h 2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07932" h="235743">
                    <a:moveTo>
                      <a:pt x="7883" y="200025"/>
                    </a:moveTo>
                    <a:cubicBezTo>
                      <a:pt x="11852" y="192881"/>
                      <a:pt x="19619" y="181313"/>
                      <a:pt x="24551" y="171450"/>
                    </a:cubicBezTo>
                    <a:cubicBezTo>
                      <a:pt x="26139" y="168275"/>
                      <a:pt x="27184" y="164765"/>
                      <a:pt x="29314" y="161925"/>
                    </a:cubicBezTo>
                    <a:cubicBezTo>
                      <a:pt x="46383" y="139167"/>
                      <a:pt x="31584" y="162036"/>
                      <a:pt x="45983" y="147637"/>
                    </a:cubicBezTo>
                    <a:cubicBezTo>
                      <a:pt x="50366" y="143254"/>
                      <a:pt x="53506" y="137734"/>
                      <a:pt x="57889" y="133350"/>
                    </a:cubicBezTo>
                    <a:cubicBezTo>
                      <a:pt x="62273" y="128966"/>
                      <a:pt x="67606" y="125632"/>
                      <a:pt x="72176" y="121443"/>
                    </a:cubicBezTo>
                    <a:cubicBezTo>
                      <a:pt x="72184" y="121436"/>
                      <a:pt x="90033" y="103588"/>
                      <a:pt x="93608" y="100012"/>
                    </a:cubicBezTo>
                    <a:cubicBezTo>
                      <a:pt x="95989" y="97631"/>
                      <a:pt x="97949" y="94736"/>
                      <a:pt x="100751" y="92868"/>
                    </a:cubicBezTo>
                    <a:cubicBezTo>
                      <a:pt x="103132" y="91281"/>
                      <a:pt x="105722" y="89968"/>
                      <a:pt x="107895" y="88106"/>
                    </a:cubicBezTo>
                    <a:cubicBezTo>
                      <a:pt x="111304" y="85184"/>
                      <a:pt x="114498" y="81990"/>
                      <a:pt x="117420" y="78581"/>
                    </a:cubicBezTo>
                    <a:cubicBezTo>
                      <a:pt x="119283" y="76408"/>
                      <a:pt x="120159" y="73461"/>
                      <a:pt x="122183" y="71437"/>
                    </a:cubicBezTo>
                    <a:cubicBezTo>
                      <a:pt x="144231" y="49389"/>
                      <a:pt x="113059" y="86844"/>
                      <a:pt x="136470" y="59531"/>
                    </a:cubicBezTo>
                    <a:cubicBezTo>
                      <a:pt x="146850" y="47421"/>
                      <a:pt x="138755" y="51625"/>
                      <a:pt x="150758" y="47625"/>
                    </a:cubicBezTo>
                    <a:cubicBezTo>
                      <a:pt x="157391" y="40991"/>
                      <a:pt x="169385" y="27128"/>
                      <a:pt x="179333" y="23812"/>
                    </a:cubicBezTo>
                    <a:cubicBezTo>
                      <a:pt x="181714" y="23018"/>
                      <a:pt x="183982" y="21708"/>
                      <a:pt x="186476" y="21431"/>
                    </a:cubicBezTo>
                    <a:cubicBezTo>
                      <a:pt x="198336" y="20113"/>
                      <a:pt x="210289" y="19844"/>
                      <a:pt x="222195" y="19050"/>
                    </a:cubicBezTo>
                    <a:cubicBezTo>
                      <a:pt x="223783" y="16669"/>
                      <a:pt x="229339" y="13494"/>
                      <a:pt x="226958" y="11906"/>
                    </a:cubicBezTo>
                    <a:cubicBezTo>
                      <a:pt x="223590" y="9661"/>
                      <a:pt x="211003" y="14287"/>
                      <a:pt x="215051" y="14287"/>
                    </a:cubicBezTo>
                    <a:cubicBezTo>
                      <a:pt x="219879" y="14287"/>
                      <a:pt x="224576" y="12700"/>
                      <a:pt x="229339" y="11906"/>
                    </a:cubicBezTo>
                    <a:cubicBezTo>
                      <a:pt x="231720" y="10318"/>
                      <a:pt x="233868" y="8305"/>
                      <a:pt x="236483" y="7143"/>
                    </a:cubicBezTo>
                    <a:cubicBezTo>
                      <a:pt x="247802" y="2112"/>
                      <a:pt x="253079" y="1996"/>
                      <a:pt x="265058" y="0"/>
                    </a:cubicBezTo>
                    <a:cubicBezTo>
                      <a:pt x="275836" y="3593"/>
                      <a:pt x="274207" y="2354"/>
                      <a:pt x="286489" y="11906"/>
                    </a:cubicBezTo>
                    <a:cubicBezTo>
                      <a:pt x="313995" y="33299"/>
                      <a:pt x="275248" y="6793"/>
                      <a:pt x="300776" y="23812"/>
                    </a:cubicBezTo>
                    <a:cubicBezTo>
                      <a:pt x="302364" y="29368"/>
                      <a:pt x="304018" y="34906"/>
                      <a:pt x="305539" y="40481"/>
                    </a:cubicBezTo>
                    <a:cubicBezTo>
                      <a:pt x="306400" y="43638"/>
                      <a:pt x="308092" y="46738"/>
                      <a:pt x="307920" y="50006"/>
                    </a:cubicBezTo>
                    <a:cubicBezTo>
                      <a:pt x="307289" y="62001"/>
                      <a:pt x="306071" y="74072"/>
                      <a:pt x="303158" y="85725"/>
                    </a:cubicBezTo>
                    <a:cubicBezTo>
                      <a:pt x="301932" y="90630"/>
                      <a:pt x="289535" y="106491"/>
                      <a:pt x="286489" y="109537"/>
                    </a:cubicBezTo>
                    <a:cubicBezTo>
                      <a:pt x="284465" y="111561"/>
                      <a:pt x="281369" y="112276"/>
                      <a:pt x="279345" y="114300"/>
                    </a:cubicBezTo>
                    <a:cubicBezTo>
                      <a:pt x="238275" y="155370"/>
                      <a:pt x="298727" y="100529"/>
                      <a:pt x="265058" y="128587"/>
                    </a:cubicBezTo>
                    <a:cubicBezTo>
                      <a:pt x="246621" y="143952"/>
                      <a:pt x="272936" y="130510"/>
                      <a:pt x="234101" y="154781"/>
                    </a:cubicBezTo>
                    <a:cubicBezTo>
                      <a:pt x="227751" y="158750"/>
                      <a:pt x="221222" y="162445"/>
                      <a:pt x="215051" y="166687"/>
                    </a:cubicBezTo>
                    <a:cubicBezTo>
                      <a:pt x="208510" y="171184"/>
                      <a:pt x="202460" y="176361"/>
                      <a:pt x="196001" y="180975"/>
                    </a:cubicBezTo>
                    <a:cubicBezTo>
                      <a:pt x="186258" y="187934"/>
                      <a:pt x="170521" y="197856"/>
                      <a:pt x="160283" y="202406"/>
                    </a:cubicBezTo>
                    <a:cubicBezTo>
                      <a:pt x="146274" y="208632"/>
                      <a:pt x="132632" y="217174"/>
                      <a:pt x="117420" y="219075"/>
                    </a:cubicBezTo>
                    <a:cubicBezTo>
                      <a:pt x="93579" y="222055"/>
                      <a:pt x="104682" y="220404"/>
                      <a:pt x="84083" y="223837"/>
                    </a:cubicBezTo>
                    <a:cubicBezTo>
                      <a:pt x="70553" y="229249"/>
                      <a:pt x="69502" y="230292"/>
                      <a:pt x="53126" y="233362"/>
                    </a:cubicBezTo>
                    <a:cubicBezTo>
                      <a:pt x="46836" y="234541"/>
                      <a:pt x="40426" y="234949"/>
                      <a:pt x="34076" y="235743"/>
                    </a:cubicBezTo>
                    <a:cubicBezTo>
                      <a:pt x="30107" y="234949"/>
                      <a:pt x="26010" y="234642"/>
                      <a:pt x="22170" y="233362"/>
                    </a:cubicBezTo>
                    <a:cubicBezTo>
                      <a:pt x="14392" y="230770"/>
                      <a:pt x="10640" y="227623"/>
                      <a:pt x="5501" y="221456"/>
                    </a:cubicBezTo>
                    <a:cubicBezTo>
                      <a:pt x="3669" y="219257"/>
                      <a:pt x="2326" y="216693"/>
                      <a:pt x="739" y="214312"/>
                    </a:cubicBezTo>
                    <a:cubicBezTo>
                      <a:pt x="-2109" y="200071"/>
                      <a:pt x="3914" y="207169"/>
                      <a:pt x="7883" y="2000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1701793" y="4366019"/>
              <a:ext cx="677956" cy="258493"/>
              <a:chOff x="990600" y="1066800"/>
              <a:chExt cx="2819400" cy="1074990"/>
            </a:xfrm>
          </p:grpSpPr>
          <p:pic>
            <p:nvPicPr>
              <p:cNvPr id="1026" name="Picture 2" descr="http://comps.canstockphoto.com/can-stock-photo_csp3453109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7099"/>
              <a:stretch/>
            </p:blipFill>
            <p:spPr bwMode="auto">
              <a:xfrm>
                <a:off x="990600" y="1066800"/>
                <a:ext cx="2819400" cy="10252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Freeform 39"/>
              <p:cNvSpPr/>
              <p:nvPr/>
            </p:nvSpPr>
            <p:spPr>
              <a:xfrm>
                <a:off x="1107281" y="1214438"/>
                <a:ext cx="390525" cy="386782"/>
              </a:xfrm>
              <a:custGeom>
                <a:avLst/>
                <a:gdLst>
                  <a:gd name="connsiteX0" fmla="*/ 183357 w 390525"/>
                  <a:gd name="connsiteY0" fmla="*/ 385762 h 386782"/>
                  <a:gd name="connsiteX1" fmla="*/ 195263 w 390525"/>
                  <a:gd name="connsiteY1" fmla="*/ 381000 h 386782"/>
                  <a:gd name="connsiteX2" fmla="*/ 202407 w 390525"/>
                  <a:gd name="connsiteY2" fmla="*/ 378618 h 386782"/>
                  <a:gd name="connsiteX3" fmla="*/ 209550 w 390525"/>
                  <a:gd name="connsiteY3" fmla="*/ 373856 h 386782"/>
                  <a:gd name="connsiteX4" fmla="*/ 240507 w 390525"/>
                  <a:gd name="connsiteY4" fmla="*/ 371475 h 386782"/>
                  <a:gd name="connsiteX5" fmla="*/ 269082 w 390525"/>
                  <a:gd name="connsiteY5" fmla="*/ 364331 h 386782"/>
                  <a:gd name="connsiteX6" fmla="*/ 304800 w 390525"/>
                  <a:gd name="connsiteY6" fmla="*/ 357187 h 386782"/>
                  <a:gd name="connsiteX7" fmla="*/ 333375 w 390525"/>
                  <a:gd name="connsiteY7" fmla="*/ 347662 h 386782"/>
                  <a:gd name="connsiteX8" fmla="*/ 340519 w 390525"/>
                  <a:gd name="connsiteY8" fmla="*/ 345281 h 386782"/>
                  <a:gd name="connsiteX9" fmla="*/ 347663 w 390525"/>
                  <a:gd name="connsiteY9" fmla="*/ 342900 h 386782"/>
                  <a:gd name="connsiteX10" fmla="*/ 376238 w 390525"/>
                  <a:gd name="connsiteY10" fmla="*/ 319087 h 386782"/>
                  <a:gd name="connsiteX11" fmla="*/ 383382 w 390525"/>
                  <a:gd name="connsiteY11" fmla="*/ 300037 h 386782"/>
                  <a:gd name="connsiteX12" fmla="*/ 390525 w 390525"/>
                  <a:gd name="connsiteY12" fmla="*/ 278606 h 386782"/>
                  <a:gd name="connsiteX13" fmla="*/ 385763 w 390525"/>
                  <a:gd name="connsiteY13" fmla="*/ 252412 h 386782"/>
                  <a:gd name="connsiteX14" fmla="*/ 376238 w 390525"/>
                  <a:gd name="connsiteY14" fmla="*/ 207168 h 386782"/>
                  <a:gd name="connsiteX15" fmla="*/ 373857 w 390525"/>
                  <a:gd name="connsiteY15" fmla="*/ 183356 h 386782"/>
                  <a:gd name="connsiteX16" fmla="*/ 371475 w 390525"/>
                  <a:gd name="connsiteY16" fmla="*/ 171450 h 386782"/>
                  <a:gd name="connsiteX17" fmla="*/ 369094 w 390525"/>
                  <a:gd name="connsiteY17" fmla="*/ 150018 h 386782"/>
                  <a:gd name="connsiteX18" fmla="*/ 350044 w 390525"/>
                  <a:gd name="connsiteY18" fmla="*/ 97631 h 386782"/>
                  <a:gd name="connsiteX19" fmla="*/ 340519 w 390525"/>
                  <a:gd name="connsiteY19" fmla="*/ 73818 h 386782"/>
                  <a:gd name="connsiteX20" fmla="*/ 338138 w 390525"/>
                  <a:gd name="connsiteY20" fmla="*/ 64293 h 386782"/>
                  <a:gd name="connsiteX21" fmla="*/ 333375 w 390525"/>
                  <a:gd name="connsiteY21" fmla="*/ 57150 h 386782"/>
                  <a:gd name="connsiteX22" fmla="*/ 283369 w 390525"/>
                  <a:gd name="connsiteY22" fmla="*/ 30956 h 386782"/>
                  <a:gd name="connsiteX23" fmla="*/ 247650 w 390525"/>
                  <a:gd name="connsiteY23" fmla="*/ 16668 h 386782"/>
                  <a:gd name="connsiteX24" fmla="*/ 223838 w 390525"/>
                  <a:gd name="connsiteY24" fmla="*/ 14287 h 386782"/>
                  <a:gd name="connsiteX25" fmla="*/ 211932 w 390525"/>
                  <a:gd name="connsiteY25" fmla="*/ 11906 h 386782"/>
                  <a:gd name="connsiteX26" fmla="*/ 176213 w 390525"/>
                  <a:gd name="connsiteY26" fmla="*/ 7143 h 386782"/>
                  <a:gd name="connsiteX27" fmla="*/ 161925 w 390525"/>
                  <a:gd name="connsiteY27" fmla="*/ 4762 h 386782"/>
                  <a:gd name="connsiteX28" fmla="*/ 133350 w 390525"/>
                  <a:gd name="connsiteY28" fmla="*/ 2381 h 386782"/>
                  <a:gd name="connsiteX29" fmla="*/ 109538 w 390525"/>
                  <a:gd name="connsiteY29" fmla="*/ 0 h 386782"/>
                  <a:gd name="connsiteX30" fmla="*/ 80963 w 390525"/>
                  <a:gd name="connsiteY30" fmla="*/ 2381 h 386782"/>
                  <a:gd name="connsiteX31" fmla="*/ 52388 w 390525"/>
                  <a:gd name="connsiteY31" fmla="*/ 9525 h 386782"/>
                  <a:gd name="connsiteX32" fmla="*/ 40482 w 390525"/>
                  <a:gd name="connsiteY32" fmla="*/ 11906 h 386782"/>
                  <a:gd name="connsiteX33" fmla="*/ 33338 w 390525"/>
                  <a:gd name="connsiteY33" fmla="*/ 16668 h 386782"/>
                  <a:gd name="connsiteX34" fmla="*/ 21432 w 390525"/>
                  <a:gd name="connsiteY34" fmla="*/ 38100 h 386782"/>
                  <a:gd name="connsiteX35" fmla="*/ 11907 w 390525"/>
                  <a:gd name="connsiteY35" fmla="*/ 54768 h 386782"/>
                  <a:gd name="connsiteX36" fmla="*/ 9525 w 390525"/>
                  <a:gd name="connsiteY36" fmla="*/ 88106 h 386782"/>
                  <a:gd name="connsiteX37" fmla="*/ 7144 w 390525"/>
                  <a:gd name="connsiteY37" fmla="*/ 100012 h 386782"/>
                  <a:gd name="connsiteX38" fmla="*/ 4763 w 390525"/>
                  <a:gd name="connsiteY38" fmla="*/ 116681 h 386782"/>
                  <a:gd name="connsiteX39" fmla="*/ 2382 w 390525"/>
                  <a:gd name="connsiteY39" fmla="*/ 126206 h 386782"/>
                  <a:gd name="connsiteX40" fmla="*/ 0 w 390525"/>
                  <a:gd name="connsiteY40" fmla="*/ 138112 h 386782"/>
                  <a:gd name="connsiteX41" fmla="*/ 4763 w 390525"/>
                  <a:gd name="connsiteY41" fmla="*/ 166687 h 386782"/>
                  <a:gd name="connsiteX42" fmla="*/ 26194 w 390525"/>
                  <a:gd name="connsiteY42" fmla="*/ 197643 h 386782"/>
                  <a:gd name="connsiteX43" fmla="*/ 54769 w 390525"/>
                  <a:gd name="connsiteY43" fmla="*/ 235743 h 386782"/>
                  <a:gd name="connsiteX44" fmla="*/ 61913 w 390525"/>
                  <a:gd name="connsiteY44" fmla="*/ 245268 h 386782"/>
                  <a:gd name="connsiteX45" fmla="*/ 69057 w 390525"/>
                  <a:gd name="connsiteY45" fmla="*/ 252412 h 386782"/>
                  <a:gd name="connsiteX46" fmla="*/ 73819 w 390525"/>
                  <a:gd name="connsiteY46" fmla="*/ 259556 h 386782"/>
                  <a:gd name="connsiteX47" fmla="*/ 83344 w 390525"/>
                  <a:gd name="connsiteY47" fmla="*/ 280987 h 386782"/>
                  <a:gd name="connsiteX48" fmla="*/ 95250 w 390525"/>
                  <a:gd name="connsiteY48" fmla="*/ 297656 h 386782"/>
                  <a:gd name="connsiteX49" fmla="*/ 107157 w 390525"/>
                  <a:gd name="connsiteY49" fmla="*/ 316706 h 386782"/>
                  <a:gd name="connsiteX50" fmla="*/ 111919 w 390525"/>
                  <a:gd name="connsiteY50" fmla="*/ 323850 h 386782"/>
                  <a:gd name="connsiteX51" fmla="*/ 126207 w 390525"/>
                  <a:gd name="connsiteY51" fmla="*/ 330993 h 386782"/>
                  <a:gd name="connsiteX52" fmla="*/ 142875 w 390525"/>
                  <a:gd name="connsiteY52" fmla="*/ 338137 h 386782"/>
                  <a:gd name="connsiteX53" fmla="*/ 157163 w 390525"/>
                  <a:gd name="connsiteY53" fmla="*/ 352425 h 386782"/>
                  <a:gd name="connsiteX54" fmla="*/ 171450 w 390525"/>
                  <a:gd name="connsiteY54" fmla="*/ 357187 h 386782"/>
                  <a:gd name="connsiteX55" fmla="*/ 178594 w 390525"/>
                  <a:gd name="connsiteY55" fmla="*/ 359568 h 386782"/>
                  <a:gd name="connsiteX56" fmla="*/ 183357 w 390525"/>
                  <a:gd name="connsiteY56" fmla="*/ 385762 h 38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390525" h="386782">
                    <a:moveTo>
                      <a:pt x="183357" y="385762"/>
                    </a:moveTo>
                    <a:cubicBezTo>
                      <a:pt x="186135" y="389334"/>
                      <a:pt x="191261" y="382501"/>
                      <a:pt x="195263" y="381000"/>
                    </a:cubicBezTo>
                    <a:cubicBezTo>
                      <a:pt x="197613" y="380119"/>
                      <a:pt x="200162" y="379741"/>
                      <a:pt x="202407" y="378618"/>
                    </a:cubicBezTo>
                    <a:cubicBezTo>
                      <a:pt x="204966" y="377338"/>
                      <a:pt x="206737" y="374383"/>
                      <a:pt x="209550" y="373856"/>
                    </a:cubicBezTo>
                    <a:cubicBezTo>
                      <a:pt x="219722" y="371949"/>
                      <a:pt x="230188" y="372269"/>
                      <a:pt x="240507" y="371475"/>
                    </a:cubicBezTo>
                    <a:cubicBezTo>
                      <a:pt x="259375" y="365185"/>
                      <a:pt x="249842" y="367537"/>
                      <a:pt x="269082" y="364331"/>
                    </a:cubicBezTo>
                    <a:cubicBezTo>
                      <a:pt x="290188" y="357295"/>
                      <a:pt x="278380" y="360122"/>
                      <a:pt x="304800" y="357187"/>
                    </a:cubicBezTo>
                    <a:lnTo>
                      <a:pt x="333375" y="347662"/>
                    </a:lnTo>
                    <a:lnTo>
                      <a:pt x="340519" y="345281"/>
                    </a:lnTo>
                    <a:lnTo>
                      <a:pt x="347663" y="342900"/>
                    </a:lnTo>
                    <a:cubicBezTo>
                      <a:pt x="369223" y="321340"/>
                      <a:pt x="358681" y="327866"/>
                      <a:pt x="376238" y="319087"/>
                    </a:cubicBezTo>
                    <a:cubicBezTo>
                      <a:pt x="385978" y="299604"/>
                      <a:pt x="376898" y="319488"/>
                      <a:pt x="383382" y="300037"/>
                    </a:cubicBezTo>
                    <a:cubicBezTo>
                      <a:pt x="392344" y="273151"/>
                      <a:pt x="384822" y="301420"/>
                      <a:pt x="390525" y="278606"/>
                    </a:cubicBezTo>
                    <a:cubicBezTo>
                      <a:pt x="388938" y="269875"/>
                      <a:pt x="387688" y="261075"/>
                      <a:pt x="385763" y="252412"/>
                    </a:cubicBezTo>
                    <a:cubicBezTo>
                      <a:pt x="377337" y="214497"/>
                      <a:pt x="383637" y="261431"/>
                      <a:pt x="376238" y="207168"/>
                    </a:cubicBezTo>
                    <a:cubicBezTo>
                      <a:pt x="375160" y="199264"/>
                      <a:pt x="374911" y="191263"/>
                      <a:pt x="373857" y="183356"/>
                    </a:cubicBezTo>
                    <a:cubicBezTo>
                      <a:pt x="373322" y="179344"/>
                      <a:pt x="372047" y="175457"/>
                      <a:pt x="371475" y="171450"/>
                    </a:cubicBezTo>
                    <a:cubicBezTo>
                      <a:pt x="370458" y="164334"/>
                      <a:pt x="371098" y="156921"/>
                      <a:pt x="369094" y="150018"/>
                    </a:cubicBezTo>
                    <a:cubicBezTo>
                      <a:pt x="363913" y="132174"/>
                      <a:pt x="356568" y="115029"/>
                      <a:pt x="350044" y="97631"/>
                    </a:cubicBezTo>
                    <a:cubicBezTo>
                      <a:pt x="347042" y="89626"/>
                      <a:pt x="342592" y="82112"/>
                      <a:pt x="340519" y="73818"/>
                    </a:cubicBezTo>
                    <a:cubicBezTo>
                      <a:pt x="339725" y="70643"/>
                      <a:pt x="339427" y="67301"/>
                      <a:pt x="338138" y="64293"/>
                    </a:cubicBezTo>
                    <a:cubicBezTo>
                      <a:pt x="337011" y="61663"/>
                      <a:pt x="335485" y="59084"/>
                      <a:pt x="333375" y="57150"/>
                    </a:cubicBezTo>
                    <a:cubicBezTo>
                      <a:pt x="303130" y="29426"/>
                      <a:pt x="318805" y="43463"/>
                      <a:pt x="283369" y="30956"/>
                    </a:cubicBezTo>
                    <a:cubicBezTo>
                      <a:pt x="256784" y="21573"/>
                      <a:pt x="282001" y="23900"/>
                      <a:pt x="247650" y="16668"/>
                    </a:cubicBezTo>
                    <a:cubicBezTo>
                      <a:pt x="239844" y="15025"/>
                      <a:pt x="231745" y="15341"/>
                      <a:pt x="223838" y="14287"/>
                    </a:cubicBezTo>
                    <a:cubicBezTo>
                      <a:pt x="219826" y="13752"/>
                      <a:pt x="215924" y="12571"/>
                      <a:pt x="211932" y="11906"/>
                    </a:cubicBezTo>
                    <a:cubicBezTo>
                      <a:pt x="195770" y="9213"/>
                      <a:pt x="193031" y="9546"/>
                      <a:pt x="176213" y="7143"/>
                    </a:cubicBezTo>
                    <a:cubicBezTo>
                      <a:pt x="171433" y="6460"/>
                      <a:pt x="166724" y="5295"/>
                      <a:pt x="161925" y="4762"/>
                    </a:cubicBezTo>
                    <a:cubicBezTo>
                      <a:pt x="152425" y="3707"/>
                      <a:pt x="142869" y="3246"/>
                      <a:pt x="133350" y="2381"/>
                    </a:cubicBezTo>
                    <a:lnTo>
                      <a:pt x="109538" y="0"/>
                    </a:lnTo>
                    <a:cubicBezTo>
                      <a:pt x="100013" y="794"/>
                      <a:pt x="90391" y="810"/>
                      <a:pt x="80963" y="2381"/>
                    </a:cubicBezTo>
                    <a:cubicBezTo>
                      <a:pt x="71278" y="3995"/>
                      <a:pt x="62016" y="7600"/>
                      <a:pt x="52388" y="9525"/>
                    </a:cubicBezTo>
                    <a:lnTo>
                      <a:pt x="40482" y="11906"/>
                    </a:lnTo>
                    <a:cubicBezTo>
                      <a:pt x="38101" y="13493"/>
                      <a:pt x="35201" y="14495"/>
                      <a:pt x="33338" y="16668"/>
                    </a:cubicBezTo>
                    <a:cubicBezTo>
                      <a:pt x="28866" y="21885"/>
                      <a:pt x="24814" y="31900"/>
                      <a:pt x="21432" y="38100"/>
                    </a:cubicBezTo>
                    <a:cubicBezTo>
                      <a:pt x="18368" y="43718"/>
                      <a:pt x="15082" y="49212"/>
                      <a:pt x="11907" y="54768"/>
                    </a:cubicBezTo>
                    <a:cubicBezTo>
                      <a:pt x="11113" y="65881"/>
                      <a:pt x="10691" y="77026"/>
                      <a:pt x="9525" y="88106"/>
                    </a:cubicBezTo>
                    <a:cubicBezTo>
                      <a:pt x="9101" y="92131"/>
                      <a:pt x="7809" y="96020"/>
                      <a:pt x="7144" y="100012"/>
                    </a:cubicBezTo>
                    <a:cubicBezTo>
                      <a:pt x="6221" y="105548"/>
                      <a:pt x="5767" y="111159"/>
                      <a:pt x="4763" y="116681"/>
                    </a:cubicBezTo>
                    <a:cubicBezTo>
                      <a:pt x="4178" y="119901"/>
                      <a:pt x="3092" y="123011"/>
                      <a:pt x="2382" y="126206"/>
                    </a:cubicBezTo>
                    <a:cubicBezTo>
                      <a:pt x="1504" y="130157"/>
                      <a:pt x="794" y="134143"/>
                      <a:pt x="0" y="138112"/>
                    </a:cubicBezTo>
                    <a:cubicBezTo>
                      <a:pt x="754" y="144896"/>
                      <a:pt x="775" y="158710"/>
                      <a:pt x="4763" y="166687"/>
                    </a:cubicBezTo>
                    <a:cubicBezTo>
                      <a:pt x="11820" y="180801"/>
                      <a:pt x="16283" y="182776"/>
                      <a:pt x="26194" y="197643"/>
                    </a:cubicBezTo>
                    <a:cubicBezTo>
                      <a:pt x="47722" y="229937"/>
                      <a:pt x="20840" y="190506"/>
                      <a:pt x="54769" y="235743"/>
                    </a:cubicBezTo>
                    <a:cubicBezTo>
                      <a:pt x="57150" y="238918"/>
                      <a:pt x="59330" y="242255"/>
                      <a:pt x="61913" y="245268"/>
                    </a:cubicBezTo>
                    <a:cubicBezTo>
                      <a:pt x="64105" y="247825"/>
                      <a:pt x="66901" y="249825"/>
                      <a:pt x="69057" y="252412"/>
                    </a:cubicBezTo>
                    <a:cubicBezTo>
                      <a:pt x="70889" y="254611"/>
                      <a:pt x="72539" y="256996"/>
                      <a:pt x="73819" y="259556"/>
                    </a:cubicBezTo>
                    <a:cubicBezTo>
                      <a:pt x="79458" y="270834"/>
                      <a:pt x="77038" y="270897"/>
                      <a:pt x="83344" y="280987"/>
                    </a:cubicBezTo>
                    <a:cubicBezTo>
                      <a:pt x="91881" y="294646"/>
                      <a:pt x="88521" y="285880"/>
                      <a:pt x="95250" y="297656"/>
                    </a:cubicBezTo>
                    <a:cubicBezTo>
                      <a:pt x="108036" y="320033"/>
                      <a:pt x="90897" y="293942"/>
                      <a:pt x="107157" y="316706"/>
                    </a:cubicBezTo>
                    <a:cubicBezTo>
                      <a:pt x="108820" y="319035"/>
                      <a:pt x="109895" y="321826"/>
                      <a:pt x="111919" y="323850"/>
                    </a:cubicBezTo>
                    <a:cubicBezTo>
                      <a:pt x="117639" y="329570"/>
                      <a:pt x="119429" y="328088"/>
                      <a:pt x="126207" y="330993"/>
                    </a:cubicBezTo>
                    <a:cubicBezTo>
                      <a:pt x="146809" y="339822"/>
                      <a:pt x="126120" y="332552"/>
                      <a:pt x="142875" y="338137"/>
                    </a:cubicBezTo>
                    <a:cubicBezTo>
                      <a:pt x="147638" y="342900"/>
                      <a:pt x="150773" y="350295"/>
                      <a:pt x="157163" y="352425"/>
                    </a:cubicBezTo>
                    <a:lnTo>
                      <a:pt x="171450" y="357187"/>
                    </a:lnTo>
                    <a:lnTo>
                      <a:pt x="178594" y="359568"/>
                    </a:lnTo>
                    <a:cubicBezTo>
                      <a:pt x="184602" y="368580"/>
                      <a:pt x="180579" y="382190"/>
                      <a:pt x="183357" y="3857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1462088" y="1726406"/>
                <a:ext cx="330993" cy="415384"/>
              </a:xfrm>
              <a:custGeom>
                <a:avLst/>
                <a:gdLst>
                  <a:gd name="connsiteX0" fmla="*/ 142875 w 330993"/>
                  <a:gd name="connsiteY0" fmla="*/ 78582 h 415384"/>
                  <a:gd name="connsiteX1" fmla="*/ 135731 w 330993"/>
                  <a:gd name="connsiteY1" fmla="*/ 54769 h 415384"/>
                  <a:gd name="connsiteX2" fmla="*/ 130968 w 330993"/>
                  <a:gd name="connsiteY2" fmla="*/ 47625 h 415384"/>
                  <a:gd name="connsiteX3" fmla="*/ 119062 w 330993"/>
                  <a:gd name="connsiteY3" fmla="*/ 30957 h 415384"/>
                  <a:gd name="connsiteX4" fmla="*/ 104775 w 330993"/>
                  <a:gd name="connsiteY4" fmla="*/ 23813 h 415384"/>
                  <a:gd name="connsiteX5" fmla="*/ 97631 w 330993"/>
                  <a:gd name="connsiteY5" fmla="*/ 19050 h 415384"/>
                  <a:gd name="connsiteX6" fmla="*/ 92868 w 330993"/>
                  <a:gd name="connsiteY6" fmla="*/ 11907 h 415384"/>
                  <a:gd name="connsiteX7" fmla="*/ 71437 w 330993"/>
                  <a:gd name="connsiteY7" fmla="*/ 4763 h 415384"/>
                  <a:gd name="connsiteX8" fmla="*/ 64293 w 330993"/>
                  <a:gd name="connsiteY8" fmla="*/ 2382 h 415384"/>
                  <a:gd name="connsiteX9" fmla="*/ 57150 w 330993"/>
                  <a:gd name="connsiteY9" fmla="*/ 0 h 415384"/>
                  <a:gd name="connsiteX10" fmla="*/ 28575 w 330993"/>
                  <a:gd name="connsiteY10" fmla="*/ 7144 h 415384"/>
                  <a:gd name="connsiteX11" fmla="*/ 21431 w 330993"/>
                  <a:gd name="connsiteY11" fmla="*/ 11907 h 415384"/>
                  <a:gd name="connsiteX12" fmla="*/ 14287 w 330993"/>
                  <a:gd name="connsiteY12" fmla="*/ 14288 h 415384"/>
                  <a:gd name="connsiteX13" fmla="*/ 4762 w 330993"/>
                  <a:gd name="connsiteY13" fmla="*/ 35719 h 415384"/>
                  <a:gd name="connsiteX14" fmla="*/ 0 w 330993"/>
                  <a:gd name="connsiteY14" fmla="*/ 54769 h 415384"/>
                  <a:gd name="connsiteX15" fmla="*/ 7143 w 330993"/>
                  <a:gd name="connsiteY15" fmla="*/ 173832 h 415384"/>
                  <a:gd name="connsiteX16" fmla="*/ 9525 w 330993"/>
                  <a:gd name="connsiteY16" fmla="*/ 185738 h 415384"/>
                  <a:gd name="connsiteX17" fmla="*/ 57150 w 330993"/>
                  <a:gd name="connsiteY17" fmla="*/ 283369 h 415384"/>
                  <a:gd name="connsiteX18" fmla="*/ 100012 w 330993"/>
                  <a:gd name="connsiteY18" fmla="*/ 333375 h 415384"/>
                  <a:gd name="connsiteX19" fmla="*/ 140493 w 330993"/>
                  <a:gd name="connsiteY19" fmla="*/ 357188 h 415384"/>
                  <a:gd name="connsiteX20" fmla="*/ 161925 w 330993"/>
                  <a:gd name="connsiteY20" fmla="*/ 383382 h 415384"/>
                  <a:gd name="connsiteX21" fmla="*/ 173831 w 330993"/>
                  <a:gd name="connsiteY21" fmla="*/ 395288 h 415384"/>
                  <a:gd name="connsiteX22" fmla="*/ 178593 w 330993"/>
                  <a:gd name="connsiteY22" fmla="*/ 404813 h 415384"/>
                  <a:gd name="connsiteX23" fmla="*/ 261937 w 330993"/>
                  <a:gd name="connsiteY23" fmla="*/ 404813 h 415384"/>
                  <a:gd name="connsiteX24" fmla="*/ 278606 w 330993"/>
                  <a:gd name="connsiteY24" fmla="*/ 400050 h 415384"/>
                  <a:gd name="connsiteX25" fmla="*/ 314325 w 330993"/>
                  <a:gd name="connsiteY25" fmla="*/ 392907 h 415384"/>
                  <a:gd name="connsiteX26" fmla="*/ 321468 w 330993"/>
                  <a:gd name="connsiteY26" fmla="*/ 388144 h 415384"/>
                  <a:gd name="connsiteX27" fmla="*/ 330993 w 330993"/>
                  <a:gd name="connsiteY27" fmla="*/ 364332 h 415384"/>
                  <a:gd name="connsiteX28" fmla="*/ 328612 w 330993"/>
                  <a:gd name="connsiteY28" fmla="*/ 347663 h 415384"/>
                  <a:gd name="connsiteX29" fmla="*/ 290512 w 330993"/>
                  <a:gd name="connsiteY29" fmla="*/ 283369 h 415384"/>
                  <a:gd name="connsiteX30" fmla="*/ 261937 w 330993"/>
                  <a:gd name="connsiteY30" fmla="*/ 240507 h 415384"/>
                  <a:gd name="connsiteX31" fmla="*/ 257175 w 330993"/>
                  <a:gd name="connsiteY31" fmla="*/ 230982 h 415384"/>
                  <a:gd name="connsiteX32" fmla="*/ 235743 w 330993"/>
                  <a:gd name="connsiteY32" fmla="*/ 211932 h 415384"/>
                  <a:gd name="connsiteX33" fmla="*/ 230981 w 330993"/>
                  <a:gd name="connsiteY33" fmla="*/ 195263 h 415384"/>
                  <a:gd name="connsiteX34" fmla="*/ 228600 w 330993"/>
                  <a:gd name="connsiteY34" fmla="*/ 188119 h 415384"/>
                  <a:gd name="connsiteX35" fmla="*/ 221456 w 330993"/>
                  <a:gd name="connsiteY35" fmla="*/ 176213 h 415384"/>
                  <a:gd name="connsiteX36" fmla="*/ 207168 w 330993"/>
                  <a:gd name="connsiteY36" fmla="*/ 159544 h 415384"/>
                  <a:gd name="connsiteX37" fmla="*/ 200025 w 330993"/>
                  <a:gd name="connsiteY37" fmla="*/ 142875 h 415384"/>
                  <a:gd name="connsiteX38" fmla="*/ 195262 w 330993"/>
                  <a:gd name="connsiteY38" fmla="*/ 135732 h 415384"/>
                  <a:gd name="connsiteX39" fmla="*/ 192881 w 330993"/>
                  <a:gd name="connsiteY39" fmla="*/ 128588 h 415384"/>
                  <a:gd name="connsiteX40" fmla="*/ 190500 w 330993"/>
                  <a:gd name="connsiteY40" fmla="*/ 119063 h 415384"/>
                  <a:gd name="connsiteX41" fmla="*/ 185737 w 330993"/>
                  <a:gd name="connsiteY41" fmla="*/ 107157 h 415384"/>
                  <a:gd name="connsiteX42" fmla="*/ 183356 w 330993"/>
                  <a:gd name="connsiteY42" fmla="*/ 97632 h 415384"/>
                  <a:gd name="connsiteX43" fmla="*/ 164306 w 330993"/>
                  <a:gd name="connsiteY43" fmla="*/ 76200 h 415384"/>
                  <a:gd name="connsiteX44" fmla="*/ 159543 w 330993"/>
                  <a:gd name="connsiteY44" fmla="*/ 69057 h 415384"/>
                  <a:gd name="connsiteX45" fmla="*/ 142875 w 330993"/>
                  <a:gd name="connsiteY45" fmla="*/ 78582 h 4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330993" h="415384">
                    <a:moveTo>
                      <a:pt x="142875" y="78582"/>
                    </a:moveTo>
                    <a:cubicBezTo>
                      <a:pt x="138906" y="76201"/>
                      <a:pt x="138706" y="62504"/>
                      <a:pt x="135731" y="54769"/>
                    </a:cubicBezTo>
                    <a:cubicBezTo>
                      <a:pt x="134704" y="52098"/>
                      <a:pt x="132130" y="50240"/>
                      <a:pt x="130968" y="47625"/>
                    </a:cubicBezTo>
                    <a:cubicBezTo>
                      <a:pt x="123238" y="30232"/>
                      <a:pt x="132056" y="35288"/>
                      <a:pt x="119062" y="30957"/>
                    </a:cubicBezTo>
                    <a:cubicBezTo>
                      <a:pt x="98586" y="17306"/>
                      <a:pt x="124493" y="33673"/>
                      <a:pt x="104775" y="23813"/>
                    </a:cubicBezTo>
                    <a:cubicBezTo>
                      <a:pt x="102215" y="22533"/>
                      <a:pt x="100012" y="20638"/>
                      <a:pt x="97631" y="19050"/>
                    </a:cubicBezTo>
                    <a:cubicBezTo>
                      <a:pt x="96043" y="16669"/>
                      <a:pt x="95295" y="13424"/>
                      <a:pt x="92868" y="11907"/>
                    </a:cubicBezTo>
                    <a:cubicBezTo>
                      <a:pt x="92863" y="11904"/>
                      <a:pt x="75012" y="5954"/>
                      <a:pt x="71437" y="4763"/>
                    </a:cubicBezTo>
                    <a:lnTo>
                      <a:pt x="64293" y="2382"/>
                    </a:lnTo>
                    <a:lnTo>
                      <a:pt x="57150" y="0"/>
                    </a:lnTo>
                    <a:cubicBezTo>
                      <a:pt x="40803" y="10899"/>
                      <a:pt x="60943" y="-948"/>
                      <a:pt x="28575" y="7144"/>
                    </a:cubicBezTo>
                    <a:cubicBezTo>
                      <a:pt x="25798" y="7838"/>
                      <a:pt x="23991" y="10627"/>
                      <a:pt x="21431" y="11907"/>
                    </a:cubicBezTo>
                    <a:cubicBezTo>
                      <a:pt x="19186" y="13030"/>
                      <a:pt x="16668" y="13494"/>
                      <a:pt x="14287" y="14288"/>
                    </a:cubicBezTo>
                    <a:cubicBezTo>
                      <a:pt x="8034" y="23669"/>
                      <a:pt x="8161" y="22121"/>
                      <a:pt x="4762" y="35719"/>
                    </a:cubicBezTo>
                    <a:lnTo>
                      <a:pt x="0" y="54769"/>
                    </a:lnTo>
                    <a:cubicBezTo>
                      <a:pt x="2381" y="94457"/>
                      <a:pt x="4259" y="134178"/>
                      <a:pt x="7143" y="173832"/>
                    </a:cubicBezTo>
                    <a:cubicBezTo>
                      <a:pt x="7437" y="177869"/>
                      <a:pt x="8245" y="181898"/>
                      <a:pt x="9525" y="185738"/>
                    </a:cubicBezTo>
                    <a:cubicBezTo>
                      <a:pt x="22864" y="225753"/>
                      <a:pt x="33584" y="239958"/>
                      <a:pt x="57150" y="283369"/>
                    </a:cubicBezTo>
                    <a:cubicBezTo>
                      <a:pt x="68411" y="304113"/>
                      <a:pt x="77033" y="319012"/>
                      <a:pt x="100012" y="333375"/>
                    </a:cubicBezTo>
                    <a:cubicBezTo>
                      <a:pt x="125992" y="349613"/>
                      <a:pt x="112516" y="341645"/>
                      <a:pt x="140493" y="357188"/>
                    </a:cubicBezTo>
                    <a:cubicBezTo>
                      <a:pt x="153887" y="379511"/>
                      <a:pt x="140312" y="359067"/>
                      <a:pt x="161925" y="383382"/>
                    </a:cubicBezTo>
                    <a:cubicBezTo>
                      <a:pt x="173471" y="396371"/>
                      <a:pt x="159109" y="385473"/>
                      <a:pt x="173831" y="395288"/>
                    </a:cubicBezTo>
                    <a:cubicBezTo>
                      <a:pt x="175418" y="398463"/>
                      <a:pt x="176283" y="402118"/>
                      <a:pt x="178593" y="404813"/>
                    </a:cubicBezTo>
                    <a:cubicBezTo>
                      <a:pt x="198231" y="427725"/>
                      <a:pt x="244362" y="406514"/>
                      <a:pt x="261937" y="404813"/>
                    </a:cubicBezTo>
                    <a:cubicBezTo>
                      <a:pt x="267493" y="403225"/>
                      <a:pt x="272926" y="401115"/>
                      <a:pt x="278606" y="400050"/>
                    </a:cubicBezTo>
                    <a:cubicBezTo>
                      <a:pt x="318874" y="392499"/>
                      <a:pt x="283546" y="403165"/>
                      <a:pt x="314325" y="392907"/>
                    </a:cubicBezTo>
                    <a:cubicBezTo>
                      <a:pt x="316706" y="391319"/>
                      <a:pt x="319606" y="390317"/>
                      <a:pt x="321468" y="388144"/>
                    </a:cubicBezTo>
                    <a:cubicBezTo>
                      <a:pt x="329491" y="378783"/>
                      <a:pt x="328756" y="375516"/>
                      <a:pt x="330993" y="364332"/>
                    </a:cubicBezTo>
                    <a:cubicBezTo>
                      <a:pt x="330199" y="358776"/>
                      <a:pt x="330976" y="352754"/>
                      <a:pt x="328612" y="347663"/>
                    </a:cubicBezTo>
                    <a:cubicBezTo>
                      <a:pt x="286741" y="257479"/>
                      <a:pt x="313803" y="324128"/>
                      <a:pt x="290512" y="283369"/>
                    </a:cubicBezTo>
                    <a:cubicBezTo>
                      <a:pt x="269234" y="246133"/>
                      <a:pt x="280512" y="259082"/>
                      <a:pt x="261937" y="240507"/>
                    </a:cubicBezTo>
                    <a:cubicBezTo>
                      <a:pt x="260350" y="237332"/>
                      <a:pt x="259354" y="233784"/>
                      <a:pt x="257175" y="230982"/>
                    </a:cubicBezTo>
                    <a:cubicBezTo>
                      <a:pt x="250308" y="222153"/>
                      <a:pt x="244211" y="218282"/>
                      <a:pt x="235743" y="211932"/>
                    </a:cubicBezTo>
                    <a:cubicBezTo>
                      <a:pt x="234156" y="206376"/>
                      <a:pt x="232641" y="200798"/>
                      <a:pt x="230981" y="195263"/>
                    </a:cubicBezTo>
                    <a:cubicBezTo>
                      <a:pt x="230260" y="192859"/>
                      <a:pt x="229723" y="190364"/>
                      <a:pt x="228600" y="188119"/>
                    </a:cubicBezTo>
                    <a:cubicBezTo>
                      <a:pt x="226530" y="183979"/>
                      <a:pt x="224233" y="179916"/>
                      <a:pt x="221456" y="176213"/>
                    </a:cubicBezTo>
                    <a:cubicBezTo>
                      <a:pt x="206850" y="156739"/>
                      <a:pt x="221819" y="182987"/>
                      <a:pt x="207168" y="159544"/>
                    </a:cubicBezTo>
                    <a:cubicBezTo>
                      <a:pt x="194775" y="139715"/>
                      <a:pt x="208131" y="159085"/>
                      <a:pt x="200025" y="142875"/>
                    </a:cubicBezTo>
                    <a:cubicBezTo>
                      <a:pt x="198745" y="140315"/>
                      <a:pt x="196850" y="138113"/>
                      <a:pt x="195262" y="135732"/>
                    </a:cubicBezTo>
                    <a:cubicBezTo>
                      <a:pt x="194468" y="133351"/>
                      <a:pt x="193571" y="131002"/>
                      <a:pt x="192881" y="128588"/>
                    </a:cubicBezTo>
                    <a:cubicBezTo>
                      <a:pt x="191982" y="125441"/>
                      <a:pt x="191535" y="122168"/>
                      <a:pt x="190500" y="119063"/>
                    </a:cubicBezTo>
                    <a:cubicBezTo>
                      <a:pt x="189148" y="115008"/>
                      <a:pt x="187089" y="111212"/>
                      <a:pt x="185737" y="107157"/>
                    </a:cubicBezTo>
                    <a:cubicBezTo>
                      <a:pt x="184702" y="104052"/>
                      <a:pt x="184645" y="100640"/>
                      <a:pt x="183356" y="97632"/>
                    </a:cubicBezTo>
                    <a:cubicBezTo>
                      <a:pt x="179200" y="87934"/>
                      <a:pt x="170397" y="85334"/>
                      <a:pt x="164306" y="76200"/>
                    </a:cubicBezTo>
                    <a:lnTo>
                      <a:pt x="159543" y="69057"/>
                    </a:lnTo>
                    <a:cubicBezTo>
                      <a:pt x="149308" y="74174"/>
                      <a:pt x="146844" y="80963"/>
                      <a:pt x="142875" y="785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997255" y="1881188"/>
                <a:ext cx="307932" cy="235743"/>
              </a:xfrm>
              <a:custGeom>
                <a:avLst/>
                <a:gdLst>
                  <a:gd name="connsiteX0" fmla="*/ 7883 w 307932"/>
                  <a:gd name="connsiteY0" fmla="*/ 200025 h 235743"/>
                  <a:gd name="connsiteX1" fmla="*/ 24551 w 307932"/>
                  <a:gd name="connsiteY1" fmla="*/ 171450 h 235743"/>
                  <a:gd name="connsiteX2" fmla="*/ 29314 w 307932"/>
                  <a:gd name="connsiteY2" fmla="*/ 161925 h 235743"/>
                  <a:gd name="connsiteX3" fmla="*/ 45983 w 307932"/>
                  <a:gd name="connsiteY3" fmla="*/ 147637 h 235743"/>
                  <a:gd name="connsiteX4" fmla="*/ 57889 w 307932"/>
                  <a:gd name="connsiteY4" fmla="*/ 133350 h 235743"/>
                  <a:gd name="connsiteX5" fmla="*/ 72176 w 307932"/>
                  <a:gd name="connsiteY5" fmla="*/ 121443 h 235743"/>
                  <a:gd name="connsiteX6" fmla="*/ 93608 w 307932"/>
                  <a:gd name="connsiteY6" fmla="*/ 100012 h 235743"/>
                  <a:gd name="connsiteX7" fmla="*/ 100751 w 307932"/>
                  <a:gd name="connsiteY7" fmla="*/ 92868 h 235743"/>
                  <a:gd name="connsiteX8" fmla="*/ 107895 w 307932"/>
                  <a:gd name="connsiteY8" fmla="*/ 88106 h 235743"/>
                  <a:gd name="connsiteX9" fmla="*/ 117420 w 307932"/>
                  <a:gd name="connsiteY9" fmla="*/ 78581 h 235743"/>
                  <a:gd name="connsiteX10" fmla="*/ 122183 w 307932"/>
                  <a:gd name="connsiteY10" fmla="*/ 71437 h 235743"/>
                  <a:gd name="connsiteX11" fmla="*/ 136470 w 307932"/>
                  <a:gd name="connsiteY11" fmla="*/ 59531 h 235743"/>
                  <a:gd name="connsiteX12" fmla="*/ 150758 w 307932"/>
                  <a:gd name="connsiteY12" fmla="*/ 47625 h 235743"/>
                  <a:gd name="connsiteX13" fmla="*/ 179333 w 307932"/>
                  <a:gd name="connsiteY13" fmla="*/ 23812 h 235743"/>
                  <a:gd name="connsiteX14" fmla="*/ 186476 w 307932"/>
                  <a:gd name="connsiteY14" fmla="*/ 21431 h 235743"/>
                  <a:gd name="connsiteX15" fmla="*/ 222195 w 307932"/>
                  <a:gd name="connsiteY15" fmla="*/ 19050 h 235743"/>
                  <a:gd name="connsiteX16" fmla="*/ 226958 w 307932"/>
                  <a:gd name="connsiteY16" fmla="*/ 11906 h 235743"/>
                  <a:gd name="connsiteX17" fmla="*/ 215051 w 307932"/>
                  <a:gd name="connsiteY17" fmla="*/ 14287 h 235743"/>
                  <a:gd name="connsiteX18" fmla="*/ 229339 w 307932"/>
                  <a:gd name="connsiteY18" fmla="*/ 11906 h 235743"/>
                  <a:gd name="connsiteX19" fmla="*/ 236483 w 307932"/>
                  <a:gd name="connsiteY19" fmla="*/ 7143 h 235743"/>
                  <a:gd name="connsiteX20" fmla="*/ 265058 w 307932"/>
                  <a:gd name="connsiteY20" fmla="*/ 0 h 235743"/>
                  <a:gd name="connsiteX21" fmla="*/ 286489 w 307932"/>
                  <a:gd name="connsiteY21" fmla="*/ 11906 h 235743"/>
                  <a:gd name="connsiteX22" fmla="*/ 300776 w 307932"/>
                  <a:gd name="connsiteY22" fmla="*/ 23812 h 235743"/>
                  <a:gd name="connsiteX23" fmla="*/ 305539 w 307932"/>
                  <a:gd name="connsiteY23" fmla="*/ 40481 h 235743"/>
                  <a:gd name="connsiteX24" fmla="*/ 307920 w 307932"/>
                  <a:gd name="connsiteY24" fmla="*/ 50006 h 235743"/>
                  <a:gd name="connsiteX25" fmla="*/ 303158 w 307932"/>
                  <a:gd name="connsiteY25" fmla="*/ 85725 h 235743"/>
                  <a:gd name="connsiteX26" fmla="*/ 286489 w 307932"/>
                  <a:gd name="connsiteY26" fmla="*/ 109537 h 235743"/>
                  <a:gd name="connsiteX27" fmla="*/ 279345 w 307932"/>
                  <a:gd name="connsiteY27" fmla="*/ 114300 h 235743"/>
                  <a:gd name="connsiteX28" fmla="*/ 265058 w 307932"/>
                  <a:gd name="connsiteY28" fmla="*/ 128587 h 235743"/>
                  <a:gd name="connsiteX29" fmla="*/ 234101 w 307932"/>
                  <a:gd name="connsiteY29" fmla="*/ 154781 h 235743"/>
                  <a:gd name="connsiteX30" fmla="*/ 215051 w 307932"/>
                  <a:gd name="connsiteY30" fmla="*/ 166687 h 235743"/>
                  <a:gd name="connsiteX31" fmla="*/ 196001 w 307932"/>
                  <a:gd name="connsiteY31" fmla="*/ 180975 h 235743"/>
                  <a:gd name="connsiteX32" fmla="*/ 160283 w 307932"/>
                  <a:gd name="connsiteY32" fmla="*/ 202406 h 235743"/>
                  <a:gd name="connsiteX33" fmla="*/ 117420 w 307932"/>
                  <a:gd name="connsiteY33" fmla="*/ 219075 h 235743"/>
                  <a:gd name="connsiteX34" fmla="*/ 84083 w 307932"/>
                  <a:gd name="connsiteY34" fmla="*/ 223837 h 235743"/>
                  <a:gd name="connsiteX35" fmla="*/ 53126 w 307932"/>
                  <a:gd name="connsiteY35" fmla="*/ 233362 h 235743"/>
                  <a:gd name="connsiteX36" fmla="*/ 34076 w 307932"/>
                  <a:gd name="connsiteY36" fmla="*/ 235743 h 235743"/>
                  <a:gd name="connsiteX37" fmla="*/ 22170 w 307932"/>
                  <a:gd name="connsiteY37" fmla="*/ 233362 h 235743"/>
                  <a:gd name="connsiteX38" fmla="*/ 5501 w 307932"/>
                  <a:gd name="connsiteY38" fmla="*/ 221456 h 235743"/>
                  <a:gd name="connsiteX39" fmla="*/ 739 w 307932"/>
                  <a:gd name="connsiteY39" fmla="*/ 214312 h 235743"/>
                  <a:gd name="connsiteX40" fmla="*/ 7883 w 307932"/>
                  <a:gd name="connsiteY40" fmla="*/ 200025 h 2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07932" h="235743">
                    <a:moveTo>
                      <a:pt x="7883" y="200025"/>
                    </a:moveTo>
                    <a:cubicBezTo>
                      <a:pt x="11852" y="192881"/>
                      <a:pt x="19619" y="181313"/>
                      <a:pt x="24551" y="171450"/>
                    </a:cubicBezTo>
                    <a:cubicBezTo>
                      <a:pt x="26139" y="168275"/>
                      <a:pt x="27184" y="164765"/>
                      <a:pt x="29314" y="161925"/>
                    </a:cubicBezTo>
                    <a:cubicBezTo>
                      <a:pt x="46383" y="139167"/>
                      <a:pt x="31584" y="162036"/>
                      <a:pt x="45983" y="147637"/>
                    </a:cubicBezTo>
                    <a:cubicBezTo>
                      <a:pt x="50366" y="143254"/>
                      <a:pt x="53506" y="137734"/>
                      <a:pt x="57889" y="133350"/>
                    </a:cubicBezTo>
                    <a:cubicBezTo>
                      <a:pt x="62273" y="128966"/>
                      <a:pt x="67606" y="125632"/>
                      <a:pt x="72176" y="121443"/>
                    </a:cubicBezTo>
                    <a:cubicBezTo>
                      <a:pt x="72184" y="121436"/>
                      <a:pt x="90033" y="103588"/>
                      <a:pt x="93608" y="100012"/>
                    </a:cubicBezTo>
                    <a:cubicBezTo>
                      <a:pt x="95989" y="97631"/>
                      <a:pt x="97949" y="94736"/>
                      <a:pt x="100751" y="92868"/>
                    </a:cubicBezTo>
                    <a:cubicBezTo>
                      <a:pt x="103132" y="91281"/>
                      <a:pt x="105722" y="89968"/>
                      <a:pt x="107895" y="88106"/>
                    </a:cubicBezTo>
                    <a:cubicBezTo>
                      <a:pt x="111304" y="85184"/>
                      <a:pt x="114498" y="81990"/>
                      <a:pt x="117420" y="78581"/>
                    </a:cubicBezTo>
                    <a:cubicBezTo>
                      <a:pt x="119283" y="76408"/>
                      <a:pt x="120159" y="73461"/>
                      <a:pt x="122183" y="71437"/>
                    </a:cubicBezTo>
                    <a:cubicBezTo>
                      <a:pt x="144231" y="49389"/>
                      <a:pt x="113059" y="86844"/>
                      <a:pt x="136470" y="59531"/>
                    </a:cubicBezTo>
                    <a:cubicBezTo>
                      <a:pt x="146850" y="47421"/>
                      <a:pt x="138755" y="51625"/>
                      <a:pt x="150758" y="47625"/>
                    </a:cubicBezTo>
                    <a:cubicBezTo>
                      <a:pt x="157391" y="40991"/>
                      <a:pt x="169385" y="27128"/>
                      <a:pt x="179333" y="23812"/>
                    </a:cubicBezTo>
                    <a:cubicBezTo>
                      <a:pt x="181714" y="23018"/>
                      <a:pt x="183982" y="21708"/>
                      <a:pt x="186476" y="21431"/>
                    </a:cubicBezTo>
                    <a:cubicBezTo>
                      <a:pt x="198336" y="20113"/>
                      <a:pt x="210289" y="19844"/>
                      <a:pt x="222195" y="19050"/>
                    </a:cubicBezTo>
                    <a:cubicBezTo>
                      <a:pt x="223783" y="16669"/>
                      <a:pt x="229339" y="13494"/>
                      <a:pt x="226958" y="11906"/>
                    </a:cubicBezTo>
                    <a:cubicBezTo>
                      <a:pt x="223590" y="9661"/>
                      <a:pt x="211003" y="14287"/>
                      <a:pt x="215051" y="14287"/>
                    </a:cubicBezTo>
                    <a:cubicBezTo>
                      <a:pt x="219879" y="14287"/>
                      <a:pt x="224576" y="12700"/>
                      <a:pt x="229339" y="11906"/>
                    </a:cubicBezTo>
                    <a:cubicBezTo>
                      <a:pt x="231720" y="10318"/>
                      <a:pt x="233868" y="8305"/>
                      <a:pt x="236483" y="7143"/>
                    </a:cubicBezTo>
                    <a:cubicBezTo>
                      <a:pt x="247802" y="2112"/>
                      <a:pt x="253079" y="1996"/>
                      <a:pt x="265058" y="0"/>
                    </a:cubicBezTo>
                    <a:cubicBezTo>
                      <a:pt x="275836" y="3593"/>
                      <a:pt x="274207" y="2354"/>
                      <a:pt x="286489" y="11906"/>
                    </a:cubicBezTo>
                    <a:cubicBezTo>
                      <a:pt x="313995" y="33299"/>
                      <a:pt x="275248" y="6793"/>
                      <a:pt x="300776" y="23812"/>
                    </a:cubicBezTo>
                    <a:cubicBezTo>
                      <a:pt x="302364" y="29368"/>
                      <a:pt x="304018" y="34906"/>
                      <a:pt x="305539" y="40481"/>
                    </a:cubicBezTo>
                    <a:cubicBezTo>
                      <a:pt x="306400" y="43638"/>
                      <a:pt x="308092" y="46738"/>
                      <a:pt x="307920" y="50006"/>
                    </a:cubicBezTo>
                    <a:cubicBezTo>
                      <a:pt x="307289" y="62001"/>
                      <a:pt x="306071" y="74072"/>
                      <a:pt x="303158" y="85725"/>
                    </a:cubicBezTo>
                    <a:cubicBezTo>
                      <a:pt x="301932" y="90630"/>
                      <a:pt x="289535" y="106491"/>
                      <a:pt x="286489" y="109537"/>
                    </a:cubicBezTo>
                    <a:cubicBezTo>
                      <a:pt x="284465" y="111561"/>
                      <a:pt x="281369" y="112276"/>
                      <a:pt x="279345" y="114300"/>
                    </a:cubicBezTo>
                    <a:cubicBezTo>
                      <a:pt x="238275" y="155370"/>
                      <a:pt x="298727" y="100529"/>
                      <a:pt x="265058" y="128587"/>
                    </a:cubicBezTo>
                    <a:cubicBezTo>
                      <a:pt x="246621" y="143952"/>
                      <a:pt x="272936" y="130510"/>
                      <a:pt x="234101" y="154781"/>
                    </a:cubicBezTo>
                    <a:cubicBezTo>
                      <a:pt x="227751" y="158750"/>
                      <a:pt x="221222" y="162445"/>
                      <a:pt x="215051" y="166687"/>
                    </a:cubicBezTo>
                    <a:cubicBezTo>
                      <a:pt x="208510" y="171184"/>
                      <a:pt x="202460" y="176361"/>
                      <a:pt x="196001" y="180975"/>
                    </a:cubicBezTo>
                    <a:cubicBezTo>
                      <a:pt x="186258" y="187934"/>
                      <a:pt x="170521" y="197856"/>
                      <a:pt x="160283" y="202406"/>
                    </a:cubicBezTo>
                    <a:cubicBezTo>
                      <a:pt x="146274" y="208632"/>
                      <a:pt x="132632" y="217174"/>
                      <a:pt x="117420" y="219075"/>
                    </a:cubicBezTo>
                    <a:cubicBezTo>
                      <a:pt x="93579" y="222055"/>
                      <a:pt x="104682" y="220404"/>
                      <a:pt x="84083" y="223837"/>
                    </a:cubicBezTo>
                    <a:cubicBezTo>
                      <a:pt x="70553" y="229249"/>
                      <a:pt x="69502" y="230292"/>
                      <a:pt x="53126" y="233362"/>
                    </a:cubicBezTo>
                    <a:cubicBezTo>
                      <a:pt x="46836" y="234541"/>
                      <a:pt x="40426" y="234949"/>
                      <a:pt x="34076" y="235743"/>
                    </a:cubicBezTo>
                    <a:cubicBezTo>
                      <a:pt x="30107" y="234949"/>
                      <a:pt x="26010" y="234642"/>
                      <a:pt x="22170" y="233362"/>
                    </a:cubicBezTo>
                    <a:cubicBezTo>
                      <a:pt x="14392" y="230770"/>
                      <a:pt x="10640" y="227623"/>
                      <a:pt x="5501" y="221456"/>
                    </a:cubicBezTo>
                    <a:cubicBezTo>
                      <a:pt x="3669" y="219257"/>
                      <a:pt x="2326" y="216693"/>
                      <a:pt x="739" y="214312"/>
                    </a:cubicBezTo>
                    <a:cubicBezTo>
                      <a:pt x="-2109" y="200071"/>
                      <a:pt x="3914" y="207169"/>
                      <a:pt x="7883" y="2000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2286001" y="3729038"/>
              <a:ext cx="2803235" cy="865187"/>
              <a:chOff x="2286001" y="3729038"/>
              <a:chExt cx="4036220" cy="865187"/>
            </a:xfrm>
          </p:grpSpPr>
          <p:sp>
            <p:nvSpPr>
              <p:cNvPr id="39" name="Freeform 38"/>
              <p:cNvSpPr/>
              <p:nvPr/>
            </p:nvSpPr>
            <p:spPr>
              <a:xfrm>
                <a:off x="2286001" y="3729038"/>
                <a:ext cx="4036220" cy="857250"/>
              </a:xfrm>
              <a:custGeom>
                <a:avLst/>
                <a:gdLst>
                  <a:gd name="connsiteX0" fmla="*/ 0 w 4029075"/>
                  <a:gd name="connsiteY0" fmla="*/ 852488 h 971550"/>
                  <a:gd name="connsiteX1" fmla="*/ 385763 w 4029075"/>
                  <a:gd name="connsiteY1" fmla="*/ 852488 h 971550"/>
                  <a:gd name="connsiteX2" fmla="*/ 757238 w 4029075"/>
                  <a:gd name="connsiteY2" fmla="*/ 157163 h 971550"/>
                  <a:gd name="connsiteX3" fmla="*/ 1452563 w 4029075"/>
                  <a:gd name="connsiteY3" fmla="*/ 166688 h 971550"/>
                  <a:gd name="connsiteX4" fmla="*/ 1528763 w 4029075"/>
                  <a:gd name="connsiteY4" fmla="*/ 0 h 971550"/>
                  <a:gd name="connsiteX5" fmla="*/ 3276600 w 4029075"/>
                  <a:gd name="connsiteY5" fmla="*/ 23813 h 971550"/>
                  <a:gd name="connsiteX6" fmla="*/ 3500438 w 4029075"/>
                  <a:gd name="connsiteY6" fmla="*/ 628650 h 971550"/>
                  <a:gd name="connsiteX7" fmla="*/ 3657600 w 4029075"/>
                  <a:gd name="connsiteY7" fmla="*/ 628650 h 971550"/>
                  <a:gd name="connsiteX8" fmla="*/ 3724275 w 4029075"/>
                  <a:gd name="connsiteY8" fmla="*/ 847725 h 971550"/>
                  <a:gd name="connsiteX9" fmla="*/ 4029075 w 4029075"/>
                  <a:gd name="connsiteY9" fmla="*/ 852488 h 971550"/>
                  <a:gd name="connsiteX10" fmla="*/ 3957638 w 4029075"/>
                  <a:gd name="connsiteY10" fmla="*/ 971550 h 971550"/>
                  <a:gd name="connsiteX11" fmla="*/ 3957638 w 4029075"/>
                  <a:gd name="connsiteY11" fmla="*/ 971550 h 971550"/>
                  <a:gd name="connsiteX0" fmla="*/ 0 w 4029075"/>
                  <a:gd name="connsiteY0" fmla="*/ 852488 h 971550"/>
                  <a:gd name="connsiteX1" fmla="*/ 385763 w 4029075"/>
                  <a:gd name="connsiteY1" fmla="*/ 852488 h 971550"/>
                  <a:gd name="connsiteX2" fmla="*/ 757238 w 4029075"/>
                  <a:gd name="connsiteY2" fmla="*/ 157163 h 971550"/>
                  <a:gd name="connsiteX3" fmla="*/ 1452563 w 4029075"/>
                  <a:gd name="connsiteY3" fmla="*/ 166688 h 971550"/>
                  <a:gd name="connsiteX4" fmla="*/ 1528763 w 4029075"/>
                  <a:gd name="connsiteY4" fmla="*/ 0 h 971550"/>
                  <a:gd name="connsiteX5" fmla="*/ 3276600 w 4029075"/>
                  <a:gd name="connsiteY5" fmla="*/ 23813 h 971550"/>
                  <a:gd name="connsiteX6" fmla="*/ 3500438 w 4029075"/>
                  <a:gd name="connsiteY6" fmla="*/ 628650 h 971550"/>
                  <a:gd name="connsiteX7" fmla="*/ 3657600 w 4029075"/>
                  <a:gd name="connsiteY7" fmla="*/ 628650 h 971550"/>
                  <a:gd name="connsiteX8" fmla="*/ 3724275 w 4029075"/>
                  <a:gd name="connsiteY8" fmla="*/ 847725 h 971550"/>
                  <a:gd name="connsiteX9" fmla="*/ 4029075 w 4029075"/>
                  <a:gd name="connsiteY9" fmla="*/ 852488 h 971550"/>
                  <a:gd name="connsiteX10" fmla="*/ 3957638 w 4029075"/>
                  <a:gd name="connsiteY10" fmla="*/ 971550 h 971550"/>
                  <a:gd name="connsiteX0" fmla="*/ 0 w 4029075"/>
                  <a:gd name="connsiteY0" fmla="*/ 852488 h 852488"/>
                  <a:gd name="connsiteX1" fmla="*/ 385763 w 4029075"/>
                  <a:gd name="connsiteY1" fmla="*/ 852488 h 852488"/>
                  <a:gd name="connsiteX2" fmla="*/ 757238 w 4029075"/>
                  <a:gd name="connsiteY2" fmla="*/ 157163 h 852488"/>
                  <a:gd name="connsiteX3" fmla="*/ 1452563 w 4029075"/>
                  <a:gd name="connsiteY3" fmla="*/ 166688 h 852488"/>
                  <a:gd name="connsiteX4" fmla="*/ 1528763 w 4029075"/>
                  <a:gd name="connsiteY4" fmla="*/ 0 h 852488"/>
                  <a:gd name="connsiteX5" fmla="*/ 3276600 w 4029075"/>
                  <a:gd name="connsiteY5" fmla="*/ 23813 h 852488"/>
                  <a:gd name="connsiteX6" fmla="*/ 3500438 w 4029075"/>
                  <a:gd name="connsiteY6" fmla="*/ 628650 h 852488"/>
                  <a:gd name="connsiteX7" fmla="*/ 3657600 w 4029075"/>
                  <a:gd name="connsiteY7" fmla="*/ 628650 h 852488"/>
                  <a:gd name="connsiteX8" fmla="*/ 3724275 w 4029075"/>
                  <a:gd name="connsiteY8" fmla="*/ 847725 h 852488"/>
                  <a:gd name="connsiteX9" fmla="*/ 4029075 w 4029075"/>
                  <a:gd name="connsiteY9" fmla="*/ 852488 h 852488"/>
                  <a:gd name="connsiteX0" fmla="*/ 0 w 4029075"/>
                  <a:gd name="connsiteY0" fmla="*/ 852488 h 852488"/>
                  <a:gd name="connsiteX1" fmla="*/ 385763 w 4029075"/>
                  <a:gd name="connsiteY1" fmla="*/ 852488 h 852488"/>
                  <a:gd name="connsiteX2" fmla="*/ 757238 w 4029075"/>
                  <a:gd name="connsiteY2" fmla="*/ 157163 h 852488"/>
                  <a:gd name="connsiteX3" fmla="*/ 1452563 w 4029075"/>
                  <a:gd name="connsiteY3" fmla="*/ 166688 h 852488"/>
                  <a:gd name="connsiteX4" fmla="*/ 1528763 w 4029075"/>
                  <a:gd name="connsiteY4" fmla="*/ 0 h 852488"/>
                  <a:gd name="connsiteX5" fmla="*/ 3267075 w 4029075"/>
                  <a:gd name="connsiteY5" fmla="*/ 4763 h 852488"/>
                  <a:gd name="connsiteX6" fmla="*/ 3500438 w 4029075"/>
                  <a:gd name="connsiteY6" fmla="*/ 628650 h 852488"/>
                  <a:gd name="connsiteX7" fmla="*/ 3657600 w 4029075"/>
                  <a:gd name="connsiteY7" fmla="*/ 628650 h 852488"/>
                  <a:gd name="connsiteX8" fmla="*/ 3724275 w 4029075"/>
                  <a:gd name="connsiteY8" fmla="*/ 847725 h 852488"/>
                  <a:gd name="connsiteX9" fmla="*/ 4029075 w 4029075"/>
                  <a:gd name="connsiteY9" fmla="*/ 852488 h 852488"/>
                  <a:gd name="connsiteX0" fmla="*/ 0 w 4029075"/>
                  <a:gd name="connsiteY0" fmla="*/ 862013 h 862013"/>
                  <a:gd name="connsiteX1" fmla="*/ 385763 w 4029075"/>
                  <a:gd name="connsiteY1" fmla="*/ 862013 h 862013"/>
                  <a:gd name="connsiteX2" fmla="*/ 757238 w 4029075"/>
                  <a:gd name="connsiteY2" fmla="*/ 166688 h 862013"/>
                  <a:gd name="connsiteX3" fmla="*/ 1452563 w 4029075"/>
                  <a:gd name="connsiteY3" fmla="*/ 176213 h 862013"/>
                  <a:gd name="connsiteX4" fmla="*/ 1528763 w 4029075"/>
                  <a:gd name="connsiteY4" fmla="*/ 9525 h 862013"/>
                  <a:gd name="connsiteX5" fmla="*/ 3262313 w 4029075"/>
                  <a:gd name="connsiteY5" fmla="*/ 0 h 862013"/>
                  <a:gd name="connsiteX6" fmla="*/ 3500438 w 4029075"/>
                  <a:gd name="connsiteY6" fmla="*/ 638175 h 862013"/>
                  <a:gd name="connsiteX7" fmla="*/ 3657600 w 4029075"/>
                  <a:gd name="connsiteY7" fmla="*/ 638175 h 862013"/>
                  <a:gd name="connsiteX8" fmla="*/ 3724275 w 4029075"/>
                  <a:gd name="connsiteY8" fmla="*/ 857250 h 862013"/>
                  <a:gd name="connsiteX9" fmla="*/ 4029075 w 4029075"/>
                  <a:gd name="connsiteY9" fmla="*/ 862013 h 862013"/>
                  <a:gd name="connsiteX0" fmla="*/ 0 w 4029075"/>
                  <a:gd name="connsiteY0" fmla="*/ 852488 h 852488"/>
                  <a:gd name="connsiteX1" fmla="*/ 385763 w 4029075"/>
                  <a:gd name="connsiteY1" fmla="*/ 852488 h 852488"/>
                  <a:gd name="connsiteX2" fmla="*/ 757238 w 4029075"/>
                  <a:gd name="connsiteY2" fmla="*/ 157163 h 852488"/>
                  <a:gd name="connsiteX3" fmla="*/ 1452563 w 4029075"/>
                  <a:gd name="connsiteY3" fmla="*/ 166688 h 852488"/>
                  <a:gd name="connsiteX4" fmla="*/ 1528763 w 4029075"/>
                  <a:gd name="connsiteY4" fmla="*/ 0 h 852488"/>
                  <a:gd name="connsiteX5" fmla="*/ 3262313 w 4029075"/>
                  <a:gd name="connsiteY5" fmla="*/ 9525 h 852488"/>
                  <a:gd name="connsiteX6" fmla="*/ 3500438 w 4029075"/>
                  <a:gd name="connsiteY6" fmla="*/ 628650 h 852488"/>
                  <a:gd name="connsiteX7" fmla="*/ 3657600 w 4029075"/>
                  <a:gd name="connsiteY7" fmla="*/ 628650 h 852488"/>
                  <a:gd name="connsiteX8" fmla="*/ 3724275 w 4029075"/>
                  <a:gd name="connsiteY8" fmla="*/ 847725 h 852488"/>
                  <a:gd name="connsiteX9" fmla="*/ 4029075 w 4029075"/>
                  <a:gd name="connsiteY9" fmla="*/ 852488 h 852488"/>
                  <a:gd name="connsiteX0" fmla="*/ 0 w 4029075"/>
                  <a:gd name="connsiteY0" fmla="*/ 857250 h 857250"/>
                  <a:gd name="connsiteX1" fmla="*/ 385763 w 4029075"/>
                  <a:gd name="connsiteY1" fmla="*/ 857250 h 857250"/>
                  <a:gd name="connsiteX2" fmla="*/ 757238 w 4029075"/>
                  <a:gd name="connsiteY2" fmla="*/ 161925 h 857250"/>
                  <a:gd name="connsiteX3" fmla="*/ 1452563 w 4029075"/>
                  <a:gd name="connsiteY3" fmla="*/ 171450 h 857250"/>
                  <a:gd name="connsiteX4" fmla="*/ 1528763 w 4029075"/>
                  <a:gd name="connsiteY4" fmla="*/ 4762 h 857250"/>
                  <a:gd name="connsiteX5" fmla="*/ 3257551 w 4029075"/>
                  <a:gd name="connsiteY5" fmla="*/ 0 h 857250"/>
                  <a:gd name="connsiteX6" fmla="*/ 3500438 w 4029075"/>
                  <a:gd name="connsiteY6" fmla="*/ 633412 h 857250"/>
                  <a:gd name="connsiteX7" fmla="*/ 3657600 w 4029075"/>
                  <a:gd name="connsiteY7" fmla="*/ 633412 h 857250"/>
                  <a:gd name="connsiteX8" fmla="*/ 3724275 w 4029075"/>
                  <a:gd name="connsiteY8" fmla="*/ 852487 h 857250"/>
                  <a:gd name="connsiteX9" fmla="*/ 4029075 w 4029075"/>
                  <a:gd name="connsiteY9" fmla="*/ 857250 h 857250"/>
                  <a:gd name="connsiteX0" fmla="*/ 0 w 4031457"/>
                  <a:gd name="connsiteY0" fmla="*/ 857250 h 857250"/>
                  <a:gd name="connsiteX1" fmla="*/ 385763 w 4031457"/>
                  <a:gd name="connsiteY1" fmla="*/ 857250 h 857250"/>
                  <a:gd name="connsiteX2" fmla="*/ 757238 w 4031457"/>
                  <a:gd name="connsiteY2" fmla="*/ 161925 h 857250"/>
                  <a:gd name="connsiteX3" fmla="*/ 1452563 w 4031457"/>
                  <a:gd name="connsiteY3" fmla="*/ 171450 h 857250"/>
                  <a:gd name="connsiteX4" fmla="*/ 1528763 w 4031457"/>
                  <a:gd name="connsiteY4" fmla="*/ 4762 h 857250"/>
                  <a:gd name="connsiteX5" fmla="*/ 3257551 w 4031457"/>
                  <a:gd name="connsiteY5" fmla="*/ 0 h 857250"/>
                  <a:gd name="connsiteX6" fmla="*/ 3500438 w 4031457"/>
                  <a:gd name="connsiteY6" fmla="*/ 633412 h 857250"/>
                  <a:gd name="connsiteX7" fmla="*/ 3657600 w 4031457"/>
                  <a:gd name="connsiteY7" fmla="*/ 633412 h 857250"/>
                  <a:gd name="connsiteX8" fmla="*/ 3724275 w 4031457"/>
                  <a:gd name="connsiteY8" fmla="*/ 852487 h 857250"/>
                  <a:gd name="connsiteX9" fmla="*/ 4031457 w 4031457"/>
                  <a:gd name="connsiteY9" fmla="*/ 850106 h 857250"/>
                  <a:gd name="connsiteX0" fmla="*/ 0 w 4031457"/>
                  <a:gd name="connsiteY0" fmla="*/ 857250 h 857250"/>
                  <a:gd name="connsiteX1" fmla="*/ 385763 w 4031457"/>
                  <a:gd name="connsiteY1" fmla="*/ 857250 h 857250"/>
                  <a:gd name="connsiteX2" fmla="*/ 757238 w 4031457"/>
                  <a:gd name="connsiteY2" fmla="*/ 161925 h 857250"/>
                  <a:gd name="connsiteX3" fmla="*/ 1452563 w 4031457"/>
                  <a:gd name="connsiteY3" fmla="*/ 171450 h 857250"/>
                  <a:gd name="connsiteX4" fmla="*/ 1528763 w 4031457"/>
                  <a:gd name="connsiteY4" fmla="*/ 4762 h 857250"/>
                  <a:gd name="connsiteX5" fmla="*/ 3257551 w 4031457"/>
                  <a:gd name="connsiteY5" fmla="*/ 0 h 857250"/>
                  <a:gd name="connsiteX6" fmla="*/ 3500438 w 4031457"/>
                  <a:gd name="connsiteY6" fmla="*/ 633412 h 857250"/>
                  <a:gd name="connsiteX7" fmla="*/ 3657600 w 4031457"/>
                  <a:gd name="connsiteY7" fmla="*/ 633412 h 857250"/>
                  <a:gd name="connsiteX8" fmla="*/ 3724275 w 4031457"/>
                  <a:gd name="connsiteY8" fmla="*/ 852487 h 857250"/>
                  <a:gd name="connsiteX9" fmla="*/ 4031457 w 4031457"/>
                  <a:gd name="connsiteY9" fmla="*/ 857250 h 857250"/>
                  <a:gd name="connsiteX0" fmla="*/ 0 w 4036220"/>
                  <a:gd name="connsiteY0" fmla="*/ 857250 h 857250"/>
                  <a:gd name="connsiteX1" fmla="*/ 385763 w 4036220"/>
                  <a:gd name="connsiteY1" fmla="*/ 857250 h 857250"/>
                  <a:gd name="connsiteX2" fmla="*/ 757238 w 4036220"/>
                  <a:gd name="connsiteY2" fmla="*/ 161925 h 857250"/>
                  <a:gd name="connsiteX3" fmla="*/ 1452563 w 4036220"/>
                  <a:gd name="connsiteY3" fmla="*/ 171450 h 857250"/>
                  <a:gd name="connsiteX4" fmla="*/ 1528763 w 4036220"/>
                  <a:gd name="connsiteY4" fmla="*/ 4762 h 857250"/>
                  <a:gd name="connsiteX5" fmla="*/ 3257551 w 4036220"/>
                  <a:gd name="connsiteY5" fmla="*/ 0 h 857250"/>
                  <a:gd name="connsiteX6" fmla="*/ 3500438 w 4036220"/>
                  <a:gd name="connsiteY6" fmla="*/ 633412 h 857250"/>
                  <a:gd name="connsiteX7" fmla="*/ 3657600 w 4036220"/>
                  <a:gd name="connsiteY7" fmla="*/ 633412 h 857250"/>
                  <a:gd name="connsiteX8" fmla="*/ 3724275 w 4036220"/>
                  <a:gd name="connsiteY8" fmla="*/ 852487 h 857250"/>
                  <a:gd name="connsiteX9" fmla="*/ 4036220 w 4036220"/>
                  <a:gd name="connsiteY9" fmla="*/ 850106 h 857250"/>
                  <a:gd name="connsiteX0" fmla="*/ 0 w 4036220"/>
                  <a:gd name="connsiteY0" fmla="*/ 857250 h 862012"/>
                  <a:gd name="connsiteX1" fmla="*/ 385763 w 4036220"/>
                  <a:gd name="connsiteY1" fmla="*/ 857250 h 862012"/>
                  <a:gd name="connsiteX2" fmla="*/ 757238 w 4036220"/>
                  <a:gd name="connsiteY2" fmla="*/ 161925 h 862012"/>
                  <a:gd name="connsiteX3" fmla="*/ 1452563 w 4036220"/>
                  <a:gd name="connsiteY3" fmla="*/ 171450 h 862012"/>
                  <a:gd name="connsiteX4" fmla="*/ 1528763 w 4036220"/>
                  <a:gd name="connsiteY4" fmla="*/ 4762 h 862012"/>
                  <a:gd name="connsiteX5" fmla="*/ 3257551 w 4036220"/>
                  <a:gd name="connsiteY5" fmla="*/ 0 h 862012"/>
                  <a:gd name="connsiteX6" fmla="*/ 3500438 w 4036220"/>
                  <a:gd name="connsiteY6" fmla="*/ 633412 h 862012"/>
                  <a:gd name="connsiteX7" fmla="*/ 3657600 w 4036220"/>
                  <a:gd name="connsiteY7" fmla="*/ 633412 h 862012"/>
                  <a:gd name="connsiteX8" fmla="*/ 3724275 w 4036220"/>
                  <a:gd name="connsiteY8" fmla="*/ 862012 h 862012"/>
                  <a:gd name="connsiteX9" fmla="*/ 4036220 w 4036220"/>
                  <a:gd name="connsiteY9" fmla="*/ 850106 h 862012"/>
                  <a:gd name="connsiteX0" fmla="*/ 0 w 4036220"/>
                  <a:gd name="connsiteY0" fmla="*/ 857250 h 862012"/>
                  <a:gd name="connsiteX1" fmla="*/ 385763 w 4036220"/>
                  <a:gd name="connsiteY1" fmla="*/ 857250 h 862012"/>
                  <a:gd name="connsiteX2" fmla="*/ 757238 w 4036220"/>
                  <a:gd name="connsiteY2" fmla="*/ 161925 h 862012"/>
                  <a:gd name="connsiteX3" fmla="*/ 1452563 w 4036220"/>
                  <a:gd name="connsiteY3" fmla="*/ 171450 h 862012"/>
                  <a:gd name="connsiteX4" fmla="*/ 1528763 w 4036220"/>
                  <a:gd name="connsiteY4" fmla="*/ 4762 h 862012"/>
                  <a:gd name="connsiteX5" fmla="*/ 3257551 w 4036220"/>
                  <a:gd name="connsiteY5" fmla="*/ 0 h 862012"/>
                  <a:gd name="connsiteX6" fmla="*/ 3500438 w 4036220"/>
                  <a:gd name="connsiteY6" fmla="*/ 633412 h 862012"/>
                  <a:gd name="connsiteX7" fmla="*/ 3657600 w 4036220"/>
                  <a:gd name="connsiteY7" fmla="*/ 633412 h 862012"/>
                  <a:gd name="connsiteX8" fmla="*/ 3724275 w 4036220"/>
                  <a:gd name="connsiteY8" fmla="*/ 862012 h 862012"/>
                  <a:gd name="connsiteX9" fmla="*/ 4036220 w 4036220"/>
                  <a:gd name="connsiteY9" fmla="*/ 857250 h 862012"/>
                  <a:gd name="connsiteX0" fmla="*/ 0 w 4036220"/>
                  <a:gd name="connsiteY0" fmla="*/ 857250 h 857250"/>
                  <a:gd name="connsiteX1" fmla="*/ 385763 w 4036220"/>
                  <a:gd name="connsiteY1" fmla="*/ 857250 h 857250"/>
                  <a:gd name="connsiteX2" fmla="*/ 757238 w 4036220"/>
                  <a:gd name="connsiteY2" fmla="*/ 161925 h 857250"/>
                  <a:gd name="connsiteX3" fmla="*/ 1452563 w 4036220"/>
                  <a:gd name="connsiteY3" fmla="*/ 171450 h 857250"/>
                  <a:gd name="connsiteX4" fmla="*/ 1528763 w 4036220"/>
                  <a:gd name="connsiteY4" fmla="*/ 4762 h 857250"/>
                  <a:gd name="connsiteX5" fmla="*/ 3257551 w 4036220"/>
                  <a:gd name="connsiteY5" fmla="*/ 0 h 857250"/>
                  <a:gd name="connsiteX6" fmla="*/ 3500438 w 4036220"/>
                  <a:gd name="connsiteY6" fmla="*/ 633412 h 857250"/>
                  <a:gd name="connsiteX7" fmla="*/ 3657600 w 4036220"/>
                  <a:gd name="connsiteY7" fmla="*/ 633412 h 857250"/>
                  <a:gd name="connsiteX8" fmla="*/ 3724275 w 4036220"/>
                  <a:gd name="connsiteY8" fmla="*/ 852487 h 857250"/>
                  <a:gd name="connsiteX9" fmla="*/ 4036220 w 4036220"/>
                  <a:gd name="connsiteY9" fmla="*/ 857250 h 857250"/>
                  <a:gd name="connsiteX0" fmla="*/ 0 w 4036220"/>
                  <a:gd name="connsiteY0" fmla="*/ 857250 h 857250"/>
                  <a:gd name="connsiteX1" fmla="*/ 385763 w 4036220"/>
                  <a:gd name="connsiteY1" fmla="*/ 857250 h 857250"/>
                  <a:gd name="connsiteX2" fmla="*/ 757238 w 4036220"/>
                  <a:gd name="connsiteY2" fmla="*/ 161925 h 857250"/>
                  <a:gd name="connsiteX3" fmla="*/ 1452563 w 4036220"/>
                  <a:gd name="connsiteY3" fmla="*/ 171450 h 857250"/>
                  <a:gd name="connsiteX4" fmla="*/ 1528763 w 4036220"/>
                  <a:gd name="connsiteY4" fmla="*/ 4762 h 857250"/>
                  <a:gd name="connsiteX5" fmla="*/ 3257551 w 4036220"/>
                  <a:gd name="connsiteY5" fmla="*/ 0 h 857250"/>
                  <a:gd name="connsiteX6" fmla="*/ 3500438 w 4036220"/>
                  <a:gd name="connsiteY6" fmla="*/ 633412 h 857250"/>
                  <a:gd name="connsiteX7" fmla="*/ 3657600 w 4036220"/>
                  <a:gd name="connsiteY7" fmla="*/ 633412 h 857250"/>
                  <a:gd name="connsiteX8" fmla="*/ 3724275 w 4036220"/>
                  <a:gd name="connsiteY8" fmla="*/ 857250 h 857250"/>
                  <a:gd name="connsiteX9" fmla="*/ 4036220 w 4036220"/>
                  <a:gd name="connsiteY9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36220" h="857250">
                    <a:moveTo>
                      <a:pt x="0" y="857250"/>
                    </a:moveTo>
                    <a:lnTo>
                      <a:pt x="385763" y="857250"/>
                    </a:lnTo>
                    <a:lnTo>
                      <a:pt x="757238" y="161925"/>
                    </a:lnTo>
                    <a:lnTo>
                      <a:pt x="1452563" y="171450"/>
                    </a:lnTo>
                    <a:lnTo>
                      <a:pt x="1528763" y="4762"/>
                    </a:lnTo>
                    <a:lnTo>
                      <a:pt x="3257551" y="0"/>
                    </a:lnTo>
                    <a:lnTo>
                      <a:pt x="3500438" y="633412"/>
                    </a:lnTo>
                    <a:lnTo>
                      <a:pt x="3657600" y="633412"/>
                    </a:lnTo>
                    <a:lnTo>
                      <a:pt x="3724275" y="857250"/>
                    </a:lnTo>
                    <a:lnTo>
                      <a:pt x="4036220" y="857250"/>
                    </a:ln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1" name="Straight Connector 60"/>
              <p:cNvCxnSpPr/>
              <p:nvPr/>
            </p:nvCxnSpPr>
            <p:spPr>
              <a:xfrm>
                <a:off x="3054350" y="3921919"/>
                <a:ext cx="0" cy="6723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5784850" y="4394489"/>
                <a:ext cx="0" cy="1997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 flipV="1">
                <a:off x="3056376" y="4451784"/>
                <a:ext cx="2722918" cy="0"/>
              </a:xfrm>
              <a:prstGeom prst="straightConnector1">
                <a:avLst/>
              </a:prstGeom>
              <a:ln w="31750"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3477299" y="4260129"/>
              <a:ext cx="715004" cy="36933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range</a:t>
              </a:r>
              <a:endParaRPr lang="en-US" dirty="0"/>
            </a:p>
          </p:txBody>
        </p:sp>
      </p:grpSp>
      <p:grpSp>
        <p:nvGrpSpPr>
          <p:cNvPr id="74" name="Group 73"/>
          <p:cNvGrpSpPr>
            <a:grpSpLocks noChangeAspect="1"/>
          </p:cNvGrpSpPr>
          <p:nvPr/>
        </p:nvGrpSpPr>
        <p:grpSpPr>
          <a:xfrm>
            <a:off x="1175302" y="203198"/>
            <a:ext cx="2241175" cy="1958119"/>
            <a:chOff x="4140174" y="369464"/>
            <a:chExt cx="2907170" cy="2540000"/>
          </a:xfrm>
        </p:grpSpPr>
        <p:pic>
          <p:nvPicPr>
            <p:cNvPr id="1030" name="Picture 6" descr="https://encrypted-tbn1.gstatic.com/images?q=tbn:ANd9GcRqixdtBwTQu_3iJ5KdPtNhAz9qisuusfJuNr8NSJY4_OcYQOYi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1" b="18592"/>
            <a:stretch/>
          </p:blipFill>
          <p:spPr bwMode="auto">
            <a:xfrm>
              <a:off x="4327235" y="369464"/>
              <a:ext cx="2720109" cy="2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1" t="33928" r="38356" b="42203"/>
            <a:stretch/>
          </p:blipFill>
          <p:spPr bwMode="auto">
            <a:xfrm>
              <a:off x="4140174" y="1608743"/>
              <a:ext cx="1484129" cy="895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" name="Picture 14" descr="https://encrypted-tbn0.gstatic.com/images?q=tbn:ANd9GcQy-AisH-DXJoUbgbw_rAtAd9zavb-ZDzPgY0MuJigrsH7TUxufgQ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DFDFB"/>
                </a:clrFrom>
                <a:clrTo>
                  <a:srgbClr val="FDFD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289" y="1847271"/>
              <a:ext cx="1061980" cy="48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1" name="Group 90"/>
          <p:cNvGrpSpPr/>
          <p:nvPr/>
        </p:nvGrpSpPr>
        <p:grpSpPr>
          <a:xfrm>
            <a:off x="4897562" y="812811"/>
            <a:ext cx="4037502" cy="1193536"/>
            <a:chOff x="1701793" y="3435925"/>
            <a:chExt cx="4037502" cy="1193536"/>
          </a:xfrm>
        </p:grpSpPr>
        <p:grpSp>
          <p:nvGrpSpPr>
            <p:cNvPr id="92" name="Group 91"/>
            <p:cNvGrpSpPr/>
            <p:nvPr/>
          </p:nvGrpSpPr>
          <p:grpSpPr>
            <a:xfrm>
              <a:off x="3363094" y="3435925"/>
              <a:ext cx="677956" cy="258493"/>
              <a:chOff x="381000" y="2895600"/>
              <a:chExt cx="2819400" cy="1074990"/>
            </a:xfrm>
          </p:grpSpPr>
          <p:grpSp>
            <p:nvGrpSpPr>
              <p:cNvPr id="109" name="Group 108"/>
              <p:cNvGrpSpPr/>
              <p:nvPr/>
            </p:nvGrpSpPr>
            <p:grpSpPr>
              <a:xfrm flipH="1">
                <a:off x="381000" y="2895600"/>
                <a:ext cx="2819400" cy="1074990"/>
                <a:chOff x="990600" y="1066800"/>
                <a:chExt cx="2819400" cy="1074990"/>
              </a:xfrm>
            </p:grpSpPr>
            <p:pic>
              <p:nvPicPr>
                <p:cNvPr id="111" name="Picture 2" descr="http://comps.canstockphoto.com/can-stock-photo_csp3453109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clrChange>
                    <a:clrFrom>
                      <a:srgbClr val="FBFBFB"/>
                    </a:clrFrom>
                    <a:clrTo>
                      <a:srgbClr val="FBFBFB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7099"/>
                <a:stretch/>
              </p:blipFill>
              <p:spPr bwMode="auto">
                <a:xfrm>
                  <a:off x="990600" y="1066800"/>
                  <a:ext cx="2819400" cy="10252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2" name="Freeform 111"/>
                <p:cNvSpPr/>
                <p:nvPr/>
              </p:nvSpPr>
              <p:spPr>
                <a:xfrm>
                  <a:off x="1107281" y="1214438"/>
                  <a:ext cx="390525" cy="386782"/>
                </a:xfrm>
                <a:custGeom>
                  <a:avLst/>
                  <a:gdLst>
                    <a:gd name="connsiteX0" fmla="*/ 183357 w 390525"/>
                    <a:gd name="connsiteY0" fmla="*/ 385762 h 386782"/>
                    <a:gd name="connsiteX1" fmla="*/ 195263 w 390525"/>
                    <a:gd name="connsiteY1" fmla="*/ 381000 h 386782"/>
                    <a:gd name="connsiteX2" fmla="*/ 202407 w 390525"/>
                    <a:gd name="connsiteY2" fmla="*/ 378618 h 386782"/>
                    <a:gd name="connsiteX3" fmla="*/ 209550 w 390525"/>
                    <a:gd name="connsiteY3" fmla="*/ 373856 h 386782"/>
                    <a:gd name="connsiteX4" fmla="*/ 240507 w 390525"/>
                    <a:gd name="connsiteY4" fmla="*/ 371475 h 386782"/>
                    <a:gd name="connsiteX5" fmla="*/ 269082 w 390525"/>
                    <a:gd name="connsiteY5" fmla="*/ 364331 h 386782"/>
                    <a:gd name="connsiteX6" fmla="*/ 304800 w 390525"/>
                    <a:gd name="connsiteY6" fmla="*/ 357187 h 386782"/>
                    <a:gd name="connsiteX7" fmla="*/ 333375 w 390525"/>
                    <a:gd name="connsiteY7" fmla="*/ 347662 h 386782"/>
                    <a:gd name="connsiteX8" fmla="*/ 340519 w 390525"/>
                    <a:gd name="connsiteY8" fmla="*/ 345281 h 386782"/>
                    <a:gd name="connsiteX9" fmla="*/ 347663 w 390525"/>
                    <a:gd name="connsiteY9" fmla="*/ 342900 h 386782"/>
                    <a:gd name="connsiteX10" fmla="*/ 376238 w 390525"/>
                    <a:gd name="connsiteY10" fmla="*/ 319087 h 386782"/>
                    <a:gd name="connsiteX11" fmla="*/ 383382 w 390525"/>
                    <a:gd name="connsiteY11" fmla="*/ 300037 h 386782"/>
                    <a:gd name="connsiteX12" fmla="*/ 390525 w 390525"/>
                    <a:gd name="connsiteY12" fmla="*/ 278606 h 386782"/>
                    <a:gd name="connsiteX13" fmla="*/ 385763 w 390525"/>
                    <a:gd name="connsiteY13" fmla="*/ 252412 h 386782"/>
                    <a:gd name="connsiteX14" fmla="*/ 376238 w 390525"/>
                    <a:gd name="connsiteY14" fmla="*/ 207168 h 386782"/>
                    <a:gd name="connsiteX15" fmla="*/ 373857 w 390525"/>
                    <a:gd name="connsiteY15" fmla="*/ 183356 h 386782"/>
                    <a:gd name="connsiteX16" fmla="*/ 371475 w 390525"/>
                    <a:gd name="connsiteY16" fmla="*/ 171450 h 386782"/>
                    <a:gd name="connsiteX17" fmla="*/ 369094 w 390525"/>
                    <a:gd name="connsiteY17" fmla="*/ 150018 h 386782"/>
                    <a:gd name="connsiteX18" fmla="*/ 350044 w 390525"/>
                    <a:gd name="connsiteY18" fmla="*/ 97631 h 386782"/>
                    <a:gd name="connsiteX19" fmla="*/ 340519 w 390525"/>
                    <a:gd name="connsiteY19" fmla="*/ 73818 h 386782"/>
                    <a:gd name="connsiteX20" fmla="*/ 338138 w 390525"/>
                    <a:gd name="connsiteY20" fmla="*/ 64293 h 386782"/>
                    <a:gd name="connsiteX21" fmla="*/ 333375 w 390525"/>
                    <a:gd name="connsiteY21" fmla="*/ 57150 h 386782"/>
                    <a:gd name="connsiteX22" fmla="*/ 283369 w 390525"/>
                    <a:gd name="connsiteY22" fmla="*/ 30956 h 386782"/>
                    <a:gd name="connsiteX23" fmla="*/ 247650 w 390525"/>
                    <a:gd name="connsiteY23" fmla="*/ 16668 h 386782"/>
                    <a:gd name="connsiteX24" fmla="*/ 223838 w 390525"/>
                    <a:gd name="connsiteY24" fmla="*/ 14287 h 386782"/>
                    <a:gd name="connsiteX25" fmla="*/ 211932 w 390525"/>
                    <a:gd name="connsiteY25" fmla="*/ 11906 h 386782"/>
                    <a:gd name="connsiteX26" fmla="*/ 176213 w 390525"/>
                    <a:gd name="connsiteY26" fmla="*/ 7143 h 386782"/>
                    <a:gd name="connsiteX27" fmla="*/ 161925 w 390525"/>
                    <a:gd name="connsiteY27" fmla="*/ 4762 h 386782"/>
                    <a:gd name="connsiteX28" fmla="*/ 133350 w 390525"/>
                    <a:gd name="connsiteY28" fmla="*/ 2381 h 386782"/>
                    <a:gd name="connsiteX29" fmla="*/ 109538 w 390525"/>
                    <a:gd name="connsiteY29" fmla="*/ 0 h 386782"/>
                    <a:gd name="connsiteX30" fmla="*/ 80963 w 390525"/>
                    <a:gd name="connsiteY30" fmla="*/ 2381 h 386782"/>
                    <a:gd name="connsiteX31" fmla="*/ 52388 w 390525"/>
                    <a:gd name="connsiteY31" fmla="*/ 9525 h 386782"/>
                    <a:gd name="connsiteX32" fmla="*/ 40482 w 390525"/>
                    <a:gd name="connsiteY32" fmla="*/ 11906 h 386782"/>
                    <a:gd name="connsiteX33" fmla="*/ 33338 w 390525"/>
                    <a:gd name="connsiteY33" fmla="*/ 16668 h 386782"/>
                    <a:gd name="connsiteX34" fmla="*/ 21432 w 390525"/>
                    <a:gd name="connsiteY34" fmla="*/ 38100 h 386782"/>
                    <a:gd name="connsiteX35" fmla="*/ 11907 w 390525"/>
                    <a:gd name="connsiteY35" fmla="*/ 54768 h 386782"/>
                    <a:gd name="connsiteX36" fmla="*/ 9525 w 390525"/>
                    <a:gd name="connsiteY36" fmla="*/ 88106 h 386782"/>
                    <a:gd name="connsiteX37" fmla="*/ 7144 w 390525"/>
                    <a:gd name="connsiteY37" fmla="*/ 100012 h 386782"/>
                    <a:gd name="connsiteX38" fmla="*/ 4763 w 390525"/>
                    <a:gd name="connsiteY38" fmla="*/ 116681 h 386782"/>
                    <a:gd name="connsiteX39" fmla="*/ 2382 w 390525"/>
                    <a:gd name="connsiteY39" fmla="*/ 126206 h 386782"/>
                    <a:gd name="connsiteX40" fmla="*/ 0 w 390525"/>
                    <a:gd name="connsiteY40" fmla="*/ 138112 h 386782"/>
                    <a:gd name="connsiteX41" fmla="*/ 4763 w 390525"/>
                    <a:gd name="connsiteY41" fmla="*/ 166687 h 386782"/>
                    <a:gd name="connsiteX42" fmla="*/ 26194 w 390525"/>
                    <a:gd name="connsiteY42" fmla="*/ 197643 h 386782"/>
                    <a:gd name="connsiteX43" fmla="*/ 54769 w 390525"/>
                    <a:gd name="connsiteY43" fmla="*/ 235743 h 386782"/>
                    <a:gd name="connsiteX44" fmla="*/ 61913 w 390525"/>
                    <a:gd name="connsiteY44" fmla="*/ 245268 h 386782"/>
                    <a:gd name="connsiteX45" fmla="*/ 69057 w 390525"/>
                    <a:gd name="connsiteY45" fmla="*/ 252412 h 386782"/>
                    <a:gd name="connsiteX46" fmla="*/ 73819 w 390525"/>
                    <a:gd name="connsiteY46" fmla="*/ 259556 h 386782"/>
                    <a:gd name="connsiteX47" fmla="*/ 83344 w 390525"/>
                    <a:gd name="connsiteY47" fmla="*/ 280987 h 386782"/>
                    <a:gd name="connsiteX48" fmla="*/ 95250 w 390525"/>
                    <a:gd name="connsiteY48" fmla="*/ 297656 h 386782"/>
                    <a:gd name="connsiteX49" fmla="*/ 107157 w 390525"/>
                    <a:gd name="connsiteY49" fmla="*/ 316706 h 386782"/>
                    <a:gd name="connsiteX50" fmla="*/ 111919 w 390525"/>
                    <a:gd name="connsiteY50" fmla="*/ 323850 h 386782"/>
                    <a:gd name="connsiteX51" fmla="*/ 126207 w 390525"/>
                    <a:gd name="connsiteY51" fmla="*/ 330993 h 386782"/>
                    <a:gd name="connsiteX52" fmla="*/ 142875 w 390525"/>
                    <a:gd name="connsiteY52" fmla="*/ 338137 h 386782"/>
                    <a:gd name="connsiteX53" fmla="*/ 157163 w 390525"/>
                    <a:gd name="connsiteY53" fmla="*/ 352425 h 386782"/>
                    <a:gd name="connsiteX54" fmla="*/ 171450 w 390525"/>
                    <a:gd name="connsiteY54" fmla="*/ 357187 h 386782"/>
                    <a:gd name="connsiteX55" fmla="*/ 178594 w 390525"/>
                    <a:gd name="connsiteY55" fmla="*/ 359568 h 386782"/>
                    <a:gd name="connsiteX56" fmla="*/ 183357 w 390525"/>
                    <a:gd name="connsiteY56" fmla="*/ 385762 h 386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390525" h="386782">
                      <a:moveTo>
                        <a:pt x="183357" y="385762"/>
                      </a:moveTo>
                      <a:cubicBezTo>
                        <a:pt x="186135" y="389334"/>
                        <a:pt x="191261" y="382501"/>
                        <a:pt x="195263" y="381000"/>
                      </a:cubicBezTo>
                      <a:cubicBezTo>
                        <a:pt x="197613" y="380119"/>
                        <a:pt x="200162" y="379741"/>
                        <a:pt x="202407" y="378618"/>
                      </a:cubicBezTo>
                      <a:cubicBezTo>
                        <a:pt x="204966" y="377338"/>
                        <a:pt x="206737" y="374383"/>
                        <a:pt x="209550" y="373856"/>
                      </a:cubicBezTo>
                      <a:cubicBezTo>
                        <a:pt x="219722" y="371949"/>
                        <a:pt x="230188" y="372269"/>
                        <a:pt x="240507" y="371475"/>
                      </a:cubicBezTo>
                      <a:cubicBezTo>
                        <a:pt x="259375" y="365185"/>
                        <a:pt x="249842" y="367537"/>
                        <a:pt x="269082" y="364331"/>
                      </a:cubicBezTo>
                      <a:cubicBezTo>
                        <a:pt x="290188" y="357295"/>
                        <a:pt x="278380" y="360122"/>
                        <a:pt x="304800" y="357187"/>
                      </a:cubicBezTo>
                      <a:lnTo>
                        <a:pt x="333375" y="347662"/>
                      </a:lnTo>
                      <a:lnTo>
                        <a:pt x="340519" y="345281"/>
                      </a:lnTo>
                      <a:lnTo>
                        <a:pt x="347663" y="342900"/>
                      </a:lnTo>
                      <a:cubicBezTo>
                        <a:pt x="369223" y="321340"/>
                        <a:pt x="358681" y="327866"/>
                        <a:pt x="376238" y="319087"/>
                      </a:cubicBezTo>
                      <a:cubicBezTo>
                        <a:pt x="385978" y="299604"/>
                        <a:pt x="376898" y="319488"/>
                        <a:pt x="383382" y="300037"/>
                      </a:cubicBezTo>
                      <a:cubicBezTo>
                        <a:pt x="392344" y="273151"/>
                        <a:pt x="384822" y="301420"/>
                        <a:pt x="390525" y="278606"/>
                      </a:cubicBezTo>
                      <a:cubicBezTo>
                        <a:pt x="388938" y="269875"/>
                        <a:pt x="387688" y="261075"/>
                        <a:pt x="385763" y="252412"/>
                      </a:cubicBezTo>
                      <a:cubicBezTo>
                        <a:pt x="377337" y="214497"/>
                        <a:pt x="383637" y="261431"/>
                        <a:pt x="376238" y="207168"/>
                      </a:cubicBezTo>
                      <a:cubicBezTo>
                        <a:pt x="375160" y="199264"/>
                        <a:pt x="374911" y="191263"/>
                        <a:pt x="373857" y="183356"/>
                      </a:cubicBezTo>
                      <a:cubicBezTo>
                        <a:pt x="373322" y="179344"/>
                        <a:pt x="372047" y="175457"/>
                        <a:pt x="371475" y="171450"/>
                      </a:cubicBezTo>
                      <a:cubicBezTo>
                        <a:pt x="370458" y="164334"/>
                        <a:pt x="371098" y="156921"/>
                        <a:pt x="369094" y="150018"/>
                      </a:cubicBezTo>
                      <a:cubicBezTo>
                        <a:pt x="363913" y="132174"/>
                        <a:pt x="356568" y="115029"/>
                        <a:pt x="350044" y="97631"/>
                      </a:cubicBezTo>
                      <a:cubicBezTo>
                        <a:pt x="347042" y="89626"/>
                        <a:pt x="342592" y="82112"/>
                        <a:pt x="340519" y="73818"/>
                      </a:cubicBezTo>
                      <a:cubicBezTo>
                        <a:pt x="339725" y="70643"/>
                        <a:pt x="339427" y="67301"/>
                        <a:pt x="338138" y="64293"/>
                      </a:cubicBezTo>
                      <a:cubicBezTo>
                        <a:pt x="337011" y="61663"/>
                        <a:pt x="335485" y="59084"/>
                        <a:pt x="333375" y="57150"/>
                      </a:cubicBezTo>
                      <a:cubicBezTo>
                        <a:pt x="303130" y="29426"/>
                        <a:pt x="318805" y="43463"/>
                        <a:pt x="283369" y="30956"/>
                      </a:cubicBezTo>
                      <a:cubicBezTo>
                        <a:pt x="256784" y="21573"/>
                        <a:pt x="282001" y="23900"/>
                        <a:pt x="247650" y="16668"/>
                      </a:cubicBezTo>
                      <a:cubicBezTo>
                        <a:pt x="239844" y="15025"/>
                        <a:pt x="231745" y="15341"/>
                        <a:pt x="223838" y="14287"/>
                      </a:cubicBezTo>
                      <a:cubicBezTo>
                        <a:pt x="219826" y="13752"/>
                        <a:pt x="215924" y="12571"/>
                        <a:pt x="211932" y="11906"/>
                      </a:cubicBezTo>
                      <a:cubicBezTo>
                        <a:pt x="195770" y="9213"/>
                        <a:pt x="193031" y="9546"/>
                        <a:pt x="176213" y="7143"/>
                      </a:cubicBezTo>
                      <a:cubicBezTo>
                        <a:pt x="171433" y="6460"/>
                        <a:pt x="166724" y="5295"/>
                        <a:pt x="161925" y="4762"/>
                      </a:cubicBezTo>
                      <a:cubicBezTo>
                        <a:pt x="152425" y="3707"/>
                        <a:pt x="142869" y="3246"/>
                        <a:pt x="133350" y="2381"/>
                      </a:cubicBezTo>
                      <a:lnTo>
                        <a:pt x="109538" y="0"/>
                      </a:lnTo>
                      <a:cubicBezTo>
                        <a:pt x="100013" y="794"/>
                        <a:pt x="90391" y="810"/>
                        <a:pt x="80963" y="2381"/>
                      </a:cubicBezTo>
                      <a:cubicBezTo>
                        <a:pt x="71278" y="3995"/>
                        <a:pt x="62016" y="7600"/>
                        <a:pt x="52388" y="9525"/>
                      </a:cubicBezTo>
                      <a:lnTo>
                        <a:pt x="40482" y="11906"/>
                      </a:lnTo>
                      <a:cubicBezTo>
                        <a:pt x="38101" y="13493"/>
                        <a:pt x="35201" y="14495"/>
                        <a:pt x="33338" y="16668"/>
                      </a:cubicBezTo>
                      <a:cubicBezTo>
                        <a:pt x="28866" y="21885"/>
                        <a:pt x="24814" y="31900"/>
                        <a:pt x="21432" y="38100"/>
                      </a:cubicBezTo>
                      <a:cubicBezTo>
                        <a:pt x="18368" y="43718"/>
                        <a:pt x="15082" y="49212"/>
                        <a:pt x="11907" y="54768"/>
                      </a:cubicBezTo>
                      <a:cubicBezTo>
                        <a:pt x="11113" y="65881"/>
                        <a:pt x="10691" y="77026"/>
                        <a:pt x="9525" y="88106"/>
                      </a:cubicBezTo>
                      <a:cubicBezTo>
                        <a:pt x="9101" y="92131"/>
                        <a:pt x="7809" y="96020"/>
                        <a:pt x="7144" y="100012"/>
                      </a:cubicBezTo>
                      <a:cubicBezTo>
                        <a:pt x="6221" y="105548"/>
                        <a:pt x="5767" y="111159"/>
                        <a:pt x="4763" y="116681"/>
                      </a:cubicBezTo>
                      <a:cubicBezTo>
                        <a:pt x="4178" y="119901"/>
                        <a:pt x="3092" y="123011"/>
                        <a:pt x="2382" y="126206"/>
                      </a:cubicBezTo>
                      <a:cubicBezTo>
                        <a:pt x="1504" y="130157"/>
                        <a:pt x="794" y="134143"/>
                        <a:pt x="0" y="138112"/>
                      </a:cubicBezTo>
                      <a:cubicBezTo>
                        <a:pt x="754" y="144896"/>
                        <a:pt x="775" y="158710"/>
                        <a:pt x="4763" y="166687"/>
                      </a:cubicBezTo>
                      <a:cubicBezTo>
                        <a:pt x="11820" y="180801"/>
                        <a:pt x="16283" y="182776"/>
                        <a:pt x="26194" y="197643"/>
                      </a:cubicBezTo>
                      <a:cubicBezTo>
                        <a:pt x="47722" y="229937"/>
                        <a:pt x="20840" y="190506"/>
                        <a:pt x="54769" y="235743"/>
                      </a:cubicBezTo>
                      <a:cubicBezTo>
                        <a:pt x="57150" y="238918"/>
                        <a:pt x="59330" y="242255"/>
                        <a:pt x="61913" y="245268"/>
                      </a:cubicBezTo>
                      <a:cubicBezTo>
                        <a:pt x="64105" y="247825"/>
                        <a:pt x="66901" y="249825"/>
                        <a:pt x="69057" y="252412"/>
                      </a:cubicBezTo>
                      <a:cubicBezTo>
                        <a:pt x="70889" y="254611"/>
                        <a:pt x="72539" y="256996"/>
                        <a:pt x="73819" y="259556"/>
                      </a:cubicBezTo>
                      <a:cubicBezTo>
                        <a:pt x="79458" y="270834"/>
                        <a:pt x="77038" y="270897"/>
                        <a:pt x="83344" y="280987"/>
                      </a:cubicBezTo>
                      <a:cubicBezTo>
                        <a:pt x="91881" y="294646"/>
                        <a:pt x="88521" y="285880"/>
                        <a:pt x="95250" y="297656"/>
                      </a:cubicBezTo>
                      <a:cubicBezTo>
                        <a:pt x="108036" y="320033"/>
                        <a:pt x="90897" y="293942"/>
                        <a:pt x="107157" y="316706"/>
                      </a:cubicBezTo>
                      <a:cubicBezTo>
                        <a:pt x="108820" y="319035"/>
                        <a:pt x="109895" y="321826"/>
                        <a:pt x="111919" y="323850"/>
                      </a:cubicBezTo>
                      <a:cubicBezTo>
                        <a:pt x="117639" y="329570"/>
                        <a:pt x="119429" y="328088"/>
                        <a:pt x="126207" y="330993"/>
                      </a:cubicBezTo>
                      <a:cubicBezTo>
                        <a:pt x="146809" y="339822"/>
                        <a:pt x="126120" y="332552"/>
                        <a:pt x="142875" y="338137"/>
                      </a:cubicBezTo>
                      <a:cubicBezTo>
                        <a:pt x="147638" y="342900"/>
                        <a:pt x="150773" y="350295"/>
                        <a:pt x="157163" y="352425"/>
                      </a:cubicBezTo>
                      <a:lnTo>
                        <a:pt x="171450" y="357187"/>
                      </a:lnTo>
                      <a:lnTo>
                        <a:pt x="178594" y="359568"/>
                      </a:lnTo>
                      <a:cubicBezTo>
                        <a:pt x="184602" y="368580"/>
                        <a:pt x="180579" y="382190"/>
                        <a:pt x="183357" y="3857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Freeform 112"/>
                <p:cNvSpPr/>
                <p:nvPr/>
              </p:nvSpPr>
              <p:spPr>
                <a:xfrm>
                  <a:off x="1462088" y="1726406"/>
                  <a:ext cx="330993" cy="415384"/>
                </a:xfrm>
                <a:custGeom>
                  <a:avLst/>
                  <a:gdLst>
                    <a:gd name="connsiteX0" fmla="*/ 142875 w 330993"/>
                    <a:gd name="connsiteY0" fmla="*/ 78582 h 415384"/>
                    <a:gd name="connsiteX1" fmla="*/ 135731 w 330993"/>
                    <a:gd name="connsiteY1" fmla="*/ 54769 h 415384"/>
                    <a:gd name="connsiteX2" fmla="*/ 130968 w 330993"/>
                    <a:gd name="connsiteY2" fmla="*/ 47625 h 415384"/>
                    <a:gd name="connsiteX3" fmla="*/ 119062 w 330993"/>
                    <a:gd name="connsiteY3" fmla="*/ 30957 h 415384"/>
                    <a:gd name="connsiteX4" fmla="*/ 104775 w 330993"/>
                    <a:gd name="connsiteY4" fmla="*/ 23813 h 415384"/>
                    <a:gd name="connsiteX5" fmla="*/ 97631 w 330993"/>
                    <a:gd name="connsiteY5" fmla="*/ 19050 h 415384"/>
                    <a:gd name="connsiteX6" fmla="*/ 92868 w 330993"/>
                    <a:gd name="connsiteY6" fmla="*/ 11907 h 415384"/>
                    <a:gd name="connsiteX7" fmla="*/ 71437 w 330993"/>
                    <a:gd name="connsiteY7" fmla="*/ 4763 h 415384"/>
                    <a:gd name="connsiteX8" fmla="*/ 64293 w 330993"/>
                    <a:gd name="connsiteY8" fmla="*/ 2382 h 415384"/>
                    <a:gd name="connsiteX9" fmla="*/ 57150 w 330993"/>
                    <a:gd name="connsiteY9" fmla="*/ 0 h 415384"/>
                    <a:gd name="connsiteX10" fmla="*/ 28575 w 330993"/>
                    <a:gd name="connsiteY10" fmla="*/ 7144 h 415384"/>
                    <a:gd name="connsiteX11" fmla="*/ 21431 w 330993"/>
                    <a:gd name="connsiteY11" fmla="*/ 11907 h 415384"/>
                    <a:gd name="connsiteX12" fmla="*/ 14287 w 330993"/>
                    <a:gd name="connsiteY12" fmla="*/ 14288 h 415384"/>
                    <a:gd name="connsiteX13" fmla="*/ 4762 w 330993"/>
                    <a:gd name="connsiteY13" fmla="*/ 35719 h 415384"/>
                    <a:gd name="connsiteX14" fmla="*/ 0 w 330993"/>
                    <a:gd name="connsiteY14" fmla="*/ 54769 h 415384"/>
                    <a:gd name="connsiteX15" fmla="*/ 7143 w 330993"/>
                    <a:gd name="connsiteY15" fmla="*/ 173832 h 415384"/>
                    <a:gd name="connsiteX16" fmla="*/ 9525 w 330993"/>
                    <a:gd name="connsiteY16" fmla="*/ 185738 h 415384"/>
                    <a:gd name="connsiteX17" fmla="*/ 57150 w 330993"/>
                    <a:gd name="connsiteY17" fmla="*/ 283369 h 415384"/>
                    <a:gd name="connsiteX18" fmla="*/ 100012 w 330993"/>
                    <a:gd name="connsiteY18" fmla="*/ 333375 h 415384"/>
                    <a:gd name="connsiteX19" fmla="*/ 140493 w 330993"/>
                    <a:gd name="connsiteY19" fmla="*/ 357188 h 415384"/>
                    <a:gd name="connsiteX20" fmla="*/ 161925 w 330993"/>
                    <a:gd name="connsiteY20" fmla="*/ 383382 h 415384"/>
                    <a:gd name="connsiteX21" fmla="*/ 173831 w 330993"/>
                    <a:gd name="connsiteY21" fmla="*/ 395288 h 415384"/>
                    <a:gd name="connsiteX22" fmla="*/ 178593 w 330993"/>
                    <a:gd name="connsiteY22" fmla="*/ 404813 h 415384"/>
                    <a:gd name="connsiteX23" fmla="*/ 261937 w 330993"/>
                    <a:gd name="connsiteY23" fmla="*/ 404813 h 415384"/>
                    <a:gd name="connsiteX24" fmla="*/ 278606 w 330993"/>
                    <a:gd name="connsiteY24" fmla="*/ 400050 h 415384"/>
                    <a:gd name="connsiteX25" fmla="*/ 314325 w 330993"/>
                    <a:gd name="connsiteY25" fmla="*/ 392907 h 415384"/>
                    <a:gd name="connsiteX26" fmla="*/ 321468 w 330993"/>
                    <a:gd name="connsiteY26" fmla="*/ 388144 h 415384"/>
                    <a:gd name="connsiteX27" fmla="*/ 330993 w 330993"/>
                    <a:gd name="connsiteY27" fmla="*/ 364332 h 415384"/>
                    <a:gd name="connsiteX28" fmla="*/ 328612 w 330993"/>
                    <a:gd name="connsiteY28" fmla="*/ 347663 h 415384"/>
                    <a:gd name="connsiteX29" fmla="*/ 290512 w 330993"/>
                    <a:gd name="connsiteY29" fmla="*/ 283369 h 415384"/>
                    <a:gd name="connsiteX30" fmla="*/ 261937 w 330993"/>
                    <a:gd name="connsiteY30" fmla="*/ 240507 h 415384"/>
                    <a:gd name="connsiteX31" fmla="*/ 257175 w 330993"/>
                    <a:gd name="connsiteY31" fmla="*/ 230982 h 415384"/>
                    <a:gd name="connsiteX32" fmla="*/ 235743 w 330993"/>
                    <a:gd name="connsiteY32" fmla="*/ 211932 h 415384"/>
                    <a:gd name="connsiteX33" fmla="*/ 230981 w 330993"/>
                    <a:gd name="connsiteY33" fmla="*/ 195263 h 415384"/>
                    <a:gd name="connsiteX34" fmla="*/ 228600 w 330993"/>
                    <a:gd name="connsiteY34" fmla="*/ 188119 h 415384"/>
                    <a:gd name="connsiteX35" fmla="*/ 221456 w 330993"/>
                    <a:gd name="connsiteY35" fmla="*/ 176213 h 415384"/>
                    <a:gd name="connsiteX36" fmla="*/ 207168 w 330993"/>
                    <a:gd name="connsiteY36" fmla="*/ 159544 h 415384"/>
                    <a:gd name="connsiteX37" fmla="*/ 200025 w 330993"/>
                    <a:gd name="connsiteY37" fmla="*/ 142875 h 415384"/>
                    <a:gd name="connsiteX38" fmla="*/ 195262 w 330993"/>
                    <a:gd name="connsiteY38" fmla="*/ 135732 h 415384"/>
                    <a:gd name="connsiteX39" fmla="*/ 192881 w 330993"/>
                    <a:gd name="connsiteY39" fmla="*/ 128588 h 415384"/>
                    <a:gd name="connsiteX40" fmla="*/ 190500 w 330993"/>
                    <a:gd name="connsiteY40" fmla="*/ 119063 h 415384"/>
                    <a:gd name="connsiteX41" fmla="*/ 185737 w 330993"/>
                    <a:gd name="connsiteY41" fmla="*/ 107157 h 415384"/>
                    <a:gd name="connsiteX42" fmla="*/ 183356 w 330993"/>
                    <a:gd name="connsiteY42" fmla="*/ 97632 h 415384"/>
                    <a:gd name="connsiteX43" fmla="*/ 164306 w 330993"/>
                    <a:gd name="connsiteY43" fmla="*/ 76200 h 415384"/>
                    <a:gd name="connsiteX44" fmla="*/ 159543 w 330993"/>
                    <a:gd name="connsiteY44" fmla="*/ 69057 h 415384"/>
                    <a:gd name="connsiteX45" fmla="*/ 142875 w 330993"/>
                    <a:gd name="connsiteY45" fmla="*/ 78582 h 415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30993" h="415384">
                      <a:moveTo>
                        <a:pt x="142875" y="78582"/>
                      </a:moveTo>
                      <a:cubicBezTo>
                        <a:pt x="138906" y="76201"/>
                        <a:pt x="138706" y="62504"/>
                        <a:pt x="135731" y="54769"/>
                      </a:cubicBezTo>
                      <a:cubicBezTo>
                        <a:pt x="134704" y="52098"/>
                        <a:pt x="132130" y="50240"/>
                        <a:pt x="130968" y="47625"/>
                      </a:cubicBezTo>
                      <a:cubicBezTo>
                        <a:pt x="123238" y="30232"/>
                        <a:pt x="132056" y="35288"/>
                        <a:pt x="119062" y="30957"/>
                      </a:cubicBezTo>
                      <a:cubicBezTo>
                        <a:pt x="98586" y="17306"/>
                        <a:pt x="124493" y="33673"/>
                        <a:pt x="104775" y="23813"/>
                      </a:cubicBezTo>
                      <a:cubicBezTo>
                        <a:pt x="102215" y="22533"/>
                        <a:pt x="100012" y="20638"/>
                        <a:pt x="97631" y="19050"/>
                      </a:cubicBezTo>
                      <a:cubicBezTo>
                        <a:pt x="96043" y="16669"/>
                        <a:pt x="95295" y="13424"/>
                        <a:pt x="92868" y="11907"/>
                      </a:cubicBezTo>
                      <a:cubicBezTo>
                        <a:pt x="92863" y="11904"/>
                        <a:pt x="75012" y="5954"/>
                        <a:pt x="71437" y="4763"/>
                      </a:cubicBezTo>
                      <a:lnTo>
                        <a:pt x="64293" y="2382"/>
                      </a:lnTo>
                      <a:lnTo>
                        <a:pt x="57150" y="0"/>
                      </a:lnTo>
                      <a:cubicBezTo>
                        <a:pt x="40803" y="10899"/>
                        <a:pt x="60943" y="-948"/>
                        <a:pt x="28575" y="7144"/>
                      </a:cubicBezTo>
                      <a:cubicBezTo>
                        <a:pt x="25798" y="7838"/>
                        <a:pt x="23991" y="10627"/>
                        <a:pt x="21431" y="11907"/>
                      </a:cubicBezTo>
                      <a:cubicBezTo>
                        <a:pt x="19186" y="13030"/>
                        <a:pt x="16668" y="13494"/>
                        <a:pt x="14287" y="14288"/>
                      </a:cubicBezTo>
                      <a:cubicBezTo>
                        <a:pt x="8034" y="23669"/>
                        <a:pt x="8161" y="22121"/>
                        <a:pt x="4762" y="35719"/>
                      </a:cubicBezTo>
                      <a:lnTo>
                        <a:pt x="0" y="54769"/>
                      </a:lnTo>
                      <a:cubicBezTo>
                        <a:pt x="2381" y="94457"/>
                        <a:pt x="4259" y="134178"/>
                        <a:pt x="7143" y="173832"/>
                      </a:cubicBezTo>
                      <a:cubicBezTo>
                        <a:pt x="7437" y="177869"/>
                        <a:pt x="8245" y="181898"/>
                        <a:pt x="9525" y="185738"/>
                      </a:cubicBezTo>
                      <a:cubicBezTo>
                        <a:pt x="22864" y="225753"/>
                        <a:pt x="33584" y="239958"/>
                        <a:pt x="57150" y="283369"/>
                      </a:cubicBezTo>
                      <a:cubicBezTo>
                        <a:pt x="68411" y="304113"/>
                        <a:pt x="77033" y="319012"/>
                        <a:pt x="100012" y="333375"/>
                      </a:cubicBezTo>
                      <a:cubicBezTo>
                        <a:pt x="125992" y="349613"/>
                        <a:pt x="112516" y="341645"/>
                        <a:pt x="140493" y="357188"/>
                      </a:cubicBezTo>
                      <a:cubicBezTo>
                        <a:pt x="153887" y="379511"/>
                        <a:pt x="140312" y="359067"/>
                        <a:pt x="161925" y="383382"/>
                      </a:cubicBezTo>
                      <a:cubicBezTo>
                        <a:pt x="173471" y="396371"/>
                        <a:pt x="159109" y="385473"/>
                        <a:pt x="173831" y="395288"/>
                      </a:cubicBezTo>
                      <a:cubicBezTo>
                        <a:pt x="175418" y="398463"/>
                        <a:pt x="176283" y="402118"/>
                        <a:pt x="178593" y="404813"/>
                      </a:cubicBezTo>
                      <a:cubicBezTo>
                        <a:pt x="198231" y="427725"/>
                        <a:pt x="244362" y="406514"/>
                        <a:pt x="261937" y="404813"/>
                      </a:cubicBezTo>
                      <a:cubicBezTo>
                        <a:pt x="267493" y="403225"/>
                        <a:pt x="272926" y="401115"/>
                        <a:pt x="278606" y="400050"/>
                      </a:cubicBezTo>
                      <a:cubicBezTo>
                        <a:pt x="318874" y="392499"/>
                        <a:pt x="283546" y="403165"/>
                        <a:pt x="314325" y="392907"/>
                      </a:cubicBezTo>
                      <a:cubicBezTo>
                        <a:pt x="316706" y="391319"/>
                        <a:pt x="319606" y="390317"/>
                        <a:pt x="321468" y="388144"/>
                      </a:cubicBezTo>
                      <a:cubicBezTo>
                        <a:pt x="329491" y="378783"/>
                        <a:pt x="328756" y="375516"/>
                        <a:pt x="330993" y="364332"/>
                      </a:cubicBezTo>
                      <a:cubicBezTo>
                        <a:pt x="330199" y="358776"/>
                        <a:pt x="330976" y="352754"/>
                        <a:pt x="328612" y="347663"/>
                      </a:cubicBezTo>
                      <a:cubicBezTo>
                        <a:pt x="286741" y="257479"/>
                        <a:pt x="313803" y="324128"/>
                        <a:pt x="290512" y="283369"/>
                      </a:cubicBezTo>
                      <a:cubicBezTo>
                        <a:pt x="269234" y="246133"/>
                        <a:pt x="280512" y="259082"/>
                        <a:pt x="261937" y="240507"/>
                      </a:cubicBezTo>
                      <a:cubicBezTo>
                        <a:pt x="260350" y="237332"/>
                        <a:pt x="259354" y="233784"/>
                        <a:pt x="257175" y="230982"/>
                      </a:cubicBezTo>
                      <a:cubicBezTo>
                        <a:pt x="250308" y="222153"/>
                        <a:pt x="244211" y="218282"/>
                        <a:pt x="235743" y="211932"/>
                      </a:cubicBezTo>
                      <a:cubicBezTo>
                        <a:pt x="234156" y="206376"/>
                        <a:pt x="232641" y="200798"/>
                        <a:pt x="230981" y="195263"/>
                      </a:cubicBezTo>
                      <a:cubicBezTo>
                        <a:pt x="230260" y="192859"/>
                        <a:pt x="229723" y="190364"/>
                        <a:pt x="228600" y="188119"/>
                      </a:cubicBezTo>
                      <a:cubicBezTo>
                        <a:pt x="226530" y="183979"/>
                        <a:pt x="224233" y="179916"/>
                        <a:pt x="221456" y="176213"/>
                      </a:cubicBezTo>
                      <a:cubicBezTo>
                        <a:pt x="206850" y="156739"/>
                        <a:pt x="221819" y="182987"/>
                        <a:pt x="207168" y="159544"/>
                      </a:cubicBezTo>
                      <a:cubicBezTo>
                        <a:pt x="194775" y="139715"/>
                        <a:pt x="208131" y="159085"/>
                        <a:pt x="200025" y="142875"/>
                      </a:cubicBezTo>
                      <a:cubicBezTo>
                        <a:pt x="198745" y="140315"/>
                        <a:pt x="196850" y="138113"/>
                        <a:pt x="195262" y="135732"/>
                      </a:cubicBezTo>
                      <a:cubicBezTo>
                        <a:pt x="194468" y="133351"/>
                        <a:pt x="193571" y="131002"/>
                        <a:pt x="192881" y="128588"/>
                      </a:cubicBezTo>
                      <a:cubicBezTo>
                        <a:pt x="191982" y="125441"/>
                        <a:pt x="191535" y="122168"/>
                        <a:pt x="190500" y="119063"/>
                      </a:cubicBezTo>
                      <a:cubicBezTo>
                        <a:pt x="189148" y="115008"/>
                        <a:pt x="187089" y="111212"/>
                        <a:pt x="185737" y="107157"/>
                      </a:cubicBezTo>
                      <a:cubicBezTo>
                        <a:pt x="184702" y="104052"/>
                        <a:pt x="184645" y="100640"/>
                        <a:pt x="183356" y="97632"/>
                      </a:cubicBezTo>
                      <a:cubicBezTo>
                        <a:pt x="179200" y="87934"/>
                        <a:pt x="170397" y="85334"/>
                        <a:pt x="164306" y="76200"/>
                      </a:cubicBezTo>
                      <a:lnTo>
                        <a:pt x="159543" y="69057"/>
                      </a:lnTo>
                      <a:cubicBezTo>
                        <a:pt x="149308" y="74174"/>
                        <a:pt x="146844" y="80963"/>
                        <a:pt x="142875" y="7858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Freeform 113"/>
                <p:cNvSpPr/>
                <p:nvPr/>
              </p:nvSpPr>
              <p:spPr>
                <a:xfrm>
                  <a:off x="2997255" y="1881188"/>
                  <a:ext cx="307932" cy="235743"/>
                </a:xfrm>
                <a:custGeom>
                  <a:avLst/>
                  <a:gdLst>
                    <a:gd name="connsiteX0" fmla="*/ 7883 w 307932"/>
                    <a:gd name="connsiteY0" fmla="*/ 200025 h 235743"/>
                    <a:gd name="connsiteX1" fmla="*/ 24551 w 307932"/>
                    <a:gd name="connsiteY1" fmla="*/ 171450 h 235743"/>
                    <a:gd name="connsiteX2" fmla="*/ 29314 w 307932"/>
                    <a:gd name="connsiteY2" fmla="*/ 161925 h 235743"/>
                    <a:gd name="connsiteX3" fmla="*/ 45983 w 307932"/>
                    <a:gd name="connsiteY3" fmla="*/ 147637 h 235743"/>
                    <a:gd name="connsiteX4" fmla="*/ 57889 w 307932"/>
                    <a:gd name="connsiteY4" fmla="*/ 133350 h 235743"/>
                    <a:gd name="connsiteX5" fmla="*/ 72176 w 307932"/>
                    <a:gd name="connsiteY5" fmla="*/ 121443 h 235743"/>
                    <a:gd name="connsiteX6" fmla="*/ 93608 w 307932"/>
                    <a:gd name="connsiteY6" fmla="*/ 100012 h 235743"/>
                    <a:gd name="connsiteX7" fmla="*/ 100751 w 307932"/>
                    <a:gd name="connsiteY7" fmla="*/ 92868 h 235743"/>
                    <a:gd name="connsiteX8" fmla="*/ 107895 w 307932"/>
                    <a:gd name="connsiteY8" fmla="*/ 88106 h 235743"/>
                    <a:gd name="connsiteX9" fmla="*/ 117420 w 307932"/>
                    <a:gd name="connsiteY9" fmla="*/ 78581 h 235743"/>
                    <a:gd name="connsiteX10" fmla="*/ 122183 w 307932"/>
                    <a:gd name="connsiteY10" fmla="*/ 71437 h 235743"/>
                    <a:gd name="connsiteX11" fmla="*/ 136470 w 307932"/>
                    <a:gd name="connsiteY11" fmla="*/ 59531 h 235743"/>
                    <a:gd name="connsiteX12" fmla="*/ 150758 w 307932"/>
                    <a:gd name="connsiteY12" fmla="*/ 47625 h 235743"/>
                    <a:gd name="connsiteX13" fmla="*/ 179333 w 307932"/>
                    <a:gd name="connsiteY13" fmla="*/ 23812 h 235743"/>
                    <a:gd name="connsiteX14" fmla="*/ 186476 w 307932"/>
                    <a:gd name="connsiteY14" fmla="*/ 21431 h 235743"/>
                    <a:gd name="connsiteX15" fmla="*/ 222195 w 307932"/>
                    <a:gd name="connsiteY15" fmla="*/ 19050 h 235743"/>
                    <a:gd name="connsiteX16" fmla="*/ 226958 w 307932"/>
                    <a:gd name="connsiteY16" fmla="*/ 11906 h 235743"/>
                    <a:gd name="connsiteX17" fmla="*/ 215051 w 307932"/>
                    <a:gd name="connsiteY17" fmla="*/ 14287 h 235743"/>
                    <a:gd name="connsiteX18" fmla="*/ 229339 w 307932"/>
                    <a:gd name="connsiteY18" fmla="*/ 11906 h 235743"/>
                    <a:gd name="connsiteX19" fmla="*/ 236483 w 307932"/>
                    <a:gd name="connsiteY19" fmla="*/ 7143 h 235743"/>
                    <a:gd name="connsiteX20" fmla="*/ 265058 w 307932"/>
                    <a:gd name="connsiteY20" fmla="*/ 0 h 235743"/>
                    <a:gd name="connsiteX21" fmla="*/ 286489 w 307932"/>
                    <a:gd name="connsiteY21" fmla="*/ 11906 h 235743"/>
                    <a:gd name="connsiteX22" fmla="*/ 300776 w 307932"/>
                    <a:gd name="connsiteY22" fmla="*/ 23812 h 235743"/>
                    <a:gd name="connsiteX23" fmla="*/ 305539 w 307932"/>
                    <a:gd name="connsiteY23" fmla="*/ 40481 h 235743"/>
                    <a:gd name="connsiteX24" fmla="*/ 307920 w 307932"/>
                    <a:gd name="connsiteY24" fmla="*/ 50006 h 235743"/>
                    <a:gd name="connsiteX25" fmla="*/ 303158 w 307932"/>
                    <a:gd name="connsiteY25" fmla="*/ 85725 h 235743"/>
                    <a:gd name="connsiteX26" fmla="*/ 286489 w 307932"/>
                    <a:gd name="connsiteY26" fmla="*/ 109537 h 235743"/>
                    <a:gd name="connsiteX27" fmla="*/ 279345 w 307932"/>
                    <a:gd name="connsiteY27" fmla="*/ 114300 h 235743"/>
                    <a:gd name="connsiteX28" fmla="*/ 265058 w 307932"/>
                    <a:gd name="connsiteY28" fmla="*/ 128587 h 235743"/>
                    <a:gd name="connsiteX29" fmla="*/ 234101 w 307932"/>
                    <a:gd name="connsiteY29" fmla="*/ 154781 h 235743"/>
                    <a:gd name="connsiteX30" fmla="*/ 215051 w 307932"/>
                    <a:gd name="connsiteY30" fmla="*/ 166687 h 235743"/>
                    <a:gd name="connsiteX31" fmla="*/ 196001 w 307932"/>
                    <a:gd name="connsiteY31" fmla="*/ 180975 h 235743"/>
                    <a:gd name="connsiteX32" fmla="*/ 160283 w 307932"/>
                    <a:gd name="connsiteY32" fmla="*/ 202406 h 235743"/>
                    <a:gd name="connsiteX33" fmla="*/ 117420 w 307932"/>
                    <a:gd name="connsiteY33" fmla="*/ 219075 h 235743"/>
                    <a:gd name="connsiteX34" fmla="*/ 84083 w 307932"/>
                    <a:gd name="connsiteY34" fmla="*/ 223837 h 235743"/>
                    <a:gd name="connsiteX35" fmla="*/ 53126 w 307932"/>
                    <a:gd name="connsiteY35" fmla="*/ 233362 h 235743"/>
                    <a:gd name="connsiteX36" fmla="*/ 34076 w 307932"/>
                    <a:gd name="connsiteY36" fmla="*/ 235743 h 235743"/>
                    <a:gd name="connsiteX37" fmla="*/ 22170 w 307932"/>
                    <a:gd name="connsiteY37" fmla="*/ 233362 h 235743"/>
                    <a:gd name="connsiteX38" fmla="*/ 5501 w 307932"/>
                    <a:gd name="connsiteY38" fmla="*/ 221456 h 235743"/>
                    <a:gd name="connsiteX39" fmla="*/ 739 w 307932"/>
                    <a:gd name="connsiteY39" fmla="*/ 214312 h 235743"/>
                    <a:gd name="connsiteX40" fmla="*/ 7883 w 307932"/>
                    <a:gd name="connsiteY40" fmla="*/ 200025 h 235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07932" h="235743">
                      <a:moveTo>
                        <a:pt x="7883" y="200025"/>
                      </a:moveTo>
                      <a:cubicBezTo>
                        <a:pt x="11852" y="192881"/>
                        <a:pt x="19619" y="181313"/>
                        <a:pt x="24551" y="171450"/>
                      </a:cubicBezTo>
                      <a:cubicBezTo>
                        <a:pt x="26139" y="168275"/>
                        <a:pt x="27184" y="164765"/>
                        <a:pt x="29314" y="161925"/>
                      </a:cubicBezTo>
                      <a:cubicBezTo>
                        <a:pt x="46383" y="139167"/>
                        <a:pt x="31584" y="162036"/>
                        <a:pt x="45983" y="147637"/>
                      </a:cubicBezTo>
                      <a:cubicBezTo>
                        <a:pt x="50366" y="143254"/>
                        <a:pt x="53506" y="137734"/>
                        <a:pt x="57889" y="133350"/>
                      </a:cubicBezTo>
                      <a:cubicBezTo>
                        <a:pt x="62273" y="128966"/>
                        <a:pt x="67606" y="125632"/>
                        <a:pt x="72176" y="121443"/>
                      </a:cubicBezTo>
                      <a:cubicBezTo>
                        <a:pt x="72184" y="121436"/>
                        <a:pt x="90033" y="103588"/>
                        <a:pt x="93608" y="100012"/>
                      </a:cubicBezTo>
                      <a:cubicBezTo>
                        <a:pt x="95989" y="97631"/>
                        <a:pt x="97949" y="94736"/>
                        <a:pt x="100751" y="92868"/>
                      </a:cubicBezTo>
                      <a:cubicBezTo>
                        <a:pt x="103132" y="91281"/>
                        <a:pt x="105722" y="89968"/>
                        <a:pt x="107895" y="88106"/>
                      </a:cubicBezTo>
                      <a:cubicBezTo>
                        <a:pt x="111304" y="85184"/>
                        <a:pt x="114498" y="81990"/>
                        <a:pt x="117420" y="78581"/>
                      </a:cubicBezTo>
                      <a:cubicBezTo>
                        <a:pt x="119283" y="76408"/>
                        <a:pt x="120159" y="73461"/>
                        <a:pt x="122183" y="71437"/>
                      </a:cubicBezTo>
                      <a:cubicBezTo>
                        <a:pt x="144231" y="49389"/>
                        <a:pt x="113059" y="86844"/>
                        <a:pt x="136470" y="59531"/>
                      </a:cubicBezTo>
                      <a:cubicBezTo>
                        <a:pt x="146850" y="47421"/>
                        <a:pt x="138755" y="51625"/>
                        <a:pt x="150758" y="47625"/>
                      </a:cubicBezTo>
                      <a:cubicBezTo>
                        <a:pt x="157391" y="40991"/>
                        <a:pt x="169385" y="27128"/>
                        <a:pt x="179333" y="23812"/>
                      </a:cubicBezTo>
                      <a:cubicBezTo>
                        <a:pt x="181714" y="23018"/>
                        <a:pt x="183982" y="21708"/>
                        <a:pt x="186476" y="21431"/>
                      </a:cubicBezTo>
                      <a:cubicBezTo>
                        <a:pt x="198336" y="20113"/>
                        <a:pt x="210289" y="19844"/>
                        <a:pt x="222195" y="19050"/>
                      </a:cubicBezTo>
                      <a:cubicBezTo>
                        <a:pt x="223783" y="16669"/>
                        <a:pt x="229339" y="13494"/>
                        <a:pt x="226958" y="11906"/>
                      </a:cubicBezTo>
                      <a:cubicBezTo>
                        <a:pt x="223590" y="9661"/>
                        <a:pt x="211003" y="14287"/>
                        <a:pt x="215051" y="14287"/>
                      </a:cubicBezTo>
                      <a:cubicBezTo>
                        <a:pt x="219879" y="14287"/>
                        <a:pt x="224576" y="12700"/>
                        <a:pt x="229339" y="11906"/>
                      </a:cubicBezTo>
                      <a:cubicBezTo>
                        <a:pt x="231720" y="10318"/>
                        <a:pt x="233868" y="8305"/>
                        <a:pt x="236483" y="7143"/>
                      </a:cubicBezTo>
                      <a:cubicBezTo>
                        <a:pt x="247802" y="2112"/>
                        <a:pt x="253079" y="1996"/>
                        <a:pt x="265058" y="0"/>
                      </a:cubicBezTo>
                      <a:cubicBezTo>
                        <a:pt x="275836" y="3593"/>
                        <a:pt x="274207" y="2354"/>
                        <a:pt x="286489" y="11906"/>
                      </a:cubicBezTo>
                      <a:cubicBezTo>
                        <a:pt x="313995" y="33299"/>
                        <a:pt x="275248" y="6793"/>
                        <a:pt x="300776" y="23812"/>
                      </a:cubicBezTo>
                      <a:cubicBezTo>
                        <a:pt x="302364" y="29368"/>
                        <a:pt x="304018" y="34906"/>
                        <a:pt x="305539" y="40481"/>
                      </a:cubicBezTo>
                      <a:cubicBezTo>
                        <a:pt x="306400" y="43638"/>
                        <a:pt x="308092" y="46738"/>
                        <a:pt x="307920" y="50006"/>
                      </a:cubicBezTo>
                      <a:cubicBezTo>
                        <a:pt x="307289" y="62001"/>
                        <a:pt x="306071" y="74072"/>
                        <a:pt x="303158" y="85725"/>
                      </a:cubicBezTo>
                      <a:cubicBezTo>
                        <a:pt x="301932" y="90630"/>
                        <a:pt x="289535" y="106491"/>
                        <a:pt x="286489" y="109537"/>
                      </a:cubicBezTo>
                      <a:cubicBezTo>
                        <a:pt x="284465" y="111561"/>
                        <a:pt x="281369" y="112276"/>
                        <a:pt x="279345" y="114300"/>
                      </a:cubicBezTo>
                      <a:cubicBezTo>
                        <a:pt x="238275" y="155370"/>
                        <a:pt x="298727" y="100529"/>
                        <a:pt x="265058" y="128587"/>
                      </a:cubicBezTo>
                      <a:cubicBezTo>
                        <a:pt x="246621" y="143952"/>
                        <a:pt x="272936" y="130510"/>
                        <a:pt x="234101" y="154781"/>
                      </a:cubicBezTo>
                      <a:cubicBezTo>
                        <a:pt x="227751" y="158750"/>
                        <a:pt x="221222" y="162445"/>
                        <a:pt x="215051" y="166687"/>
                      </a:cubicBezTo>
                      <a:cubicBezTo>
                        <a:pt x="208510" y="171184"/>
                        <a:pt x="202460" y="176361"/>
                        <a:pt x="196001" y="180975"/>
                      </a:cubicBezTo>
                      <a:cubicBezTo>
                        <a:pt x="186258" y="187934"/>
                        <a:pt x="170521" y="197856"/>
                        <a:pt x="160283" y="202406"/>
                      </a:cubicBezTo>
                      <a:cubicBezTo>
                        <a:pt x="146274" y="208632"/>
                        <a:pt x="132632" y="217174"/>
                        <a:pt x="117420" y="219075"/>
                      </a:cubicBezTo>
                      <a:cubicBezTo>
                        <a:pt x="93579" y="222055"/>
                        <a:pt x="104682" y="220404"/>
                        <a:pt x="84083" y="223837"/>
                      </a:cubicBezTo>
                      <a:cubicBezTo>
                        <a:pt x="70553" y="229249"/>
                        <a:pt x="69502" y="230292"/>
                        <a:pt x="53126" y="233362"/>
                      </a:cubicBezTo>
                      <a:cubicBezTo>
                        <a:pt x="46836" y="234541"/>
                        <a:pt x="40426" y="234949"/>
                        <a:pt x="34076" y="235743"/>
                      </a:cubicBezTo>
                      <a:cubicBezTo>
                        <a:pt x="30107" y="234949"/>
                        <a:pt x="26010" y="234642"/>
                        <a:pt x="22170" y="233362"/>
                      </a:cubicBezTo>
                      <a:cubicBezTo>
                        <a:pt x="14392" y="230770"/>
                        <a:pt x="10640" y="227623"/>
                        <a:pt x="5501" y="221456"/>
                      </a:cubicBezTo>
                      <a:cubicBezTo>
                        <a:pt x="3669" y="219257"/>
                        <a:pt x="2326" y="216693"/>
                        <a:pt x="739" y="214312"/>
                      </a:cubicBezTo>
                      <a:cubicBezTo>
                        <a:pt x="-2109" y="200071"/>
                        <a:pt x="3914" y="207169"/>
                        <a:pt x="7883" y="20002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0" name="Rectangle 109"/>
              <p:cNvSpPr/>
              <p:nvPr/>
            </p:nvSpPr>
            <p:spPr>
              <a:xfrm>
                <a:off x="1295400" y="3705225"/>
                <a:ext cx="1371600" cy="180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 flipH="1">
              <a:off x="5061339" y="4366019"/>
              <a:ext cx="677956" cy="258493"/>
              <a:chOff x="990600" y="1066800"/>
              <a:chExt cx="2819400" cy="1074990"/>
            </a:xfrm>
          </p:grpSpPr>
          <p:pic>
            <p:nvPicPr>
              <p:cNvPr id="105" name="Picture 2" descr="http://comps.canstockphoto.com/can-stock-photo_csp3453109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7099"/>
              <a:stretch/>
            </p:blipFill>
            <p:spPr bwMode="auto">
              <a:xfrm>
                <a:off x="990600" y="1066800"/>
                <a:ext cx="2819400" cy="10252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" name="Freeform 105"/>
              <p:cNvSpPr/>
              <p:nvPr/>
            </p:nvSpPr>
            <p:spPr>
              <a:xfrm>
                <a:off x="1107281" y="1214438"/>
                <a:ext cx="390525" cy="386782"/>
              </a:xfrm>
              <a:custGeom>
                <a:avLst/>
                <a:gdLst>
                  <a:gd name="connsiteX0" fmla="*/ 183357 w 390525"/>
                  <a:gd name="connsiteY0" fmla="*/ 385762 h 386782"/>
                  <a:gd name="connsiteX1" fmla="*/ 195263 w 390525"/>
                  <a:gd name="connsiteY1" fmla="*/ 381000 h 386782"/>
                  <a:gd name="connsiteX2" fmla="*/ 202407 w 390525"/>
                  <a:gd name="connsiteY2" fmla="*/ 378618 h 386782"/>
                  <a:gd name="connsiteX3" fmla="*/ 209550 w 390525"/>
                  <a:gd name="connsiteY3" fmla="*/ 373856 h 386782"/>
                  <a:gd name="connsiteX4" fmla="*/ 240507 w 390525"/>
                  <a:gd name="connsiteY4" fmla="*/ 371475 h 386782"/>
                  <a:gd name="connsiteX5" fmla="*/ 269082 w 390525"/>
                  <a:gd name="connsiteY5" fmla="*/ 364331 h 386782"/>
                  <a:gd name="connsiteX6" fmla="*/ 304800 w 390525"/>
                  <a:gd name="connsiteY6" fmla="*/ 357187 h 386782"/>
                  <a:gd name="connsiteX7" fmla="*/ 333375 w 390525"/>
                  <a:gd name="connsiteY7" fmla="*/ 347662 h 386782"/>
                  <a:gd name="connsiteX8" fmla="*/ 340519 w 390525"/>
                  <a:gd name="connsiteY8" fmla="*/ 345281 h 386782"/>
                  <a:gd name="connsiteX9" fmla="*/ 347663 w 390525"/>
                  <a:gd name="connsiteY9" fmla="*/ 342900 h 386782"/>
                  <a:gd name="connsiteX10" fmla="*/ 376238 w 390525"/>
                  <a:gd name="connsiteY10" fmla="*/ 319087 h 386782"/>
                  <a:gd name="connsiteX11" fmla="*/ 383382 w 390525"/>
                  <a:gd name="connsiteY11" fmla="*/ 300037 h 386782"/>
                  <a:gd name="connsiteX12" fmla="*/ 390525 w 390525"/>
                  <a:gd name="connsiteY12" fmla="*/ 278606 h 386782"/>
                  <a:gd name="connsiteX13" fmla="*/ 385763 w 390525"/>
                  <a:gd name="connsiteY13" fmla="*/ 252412 h 386782"/>
                  <a:gd name="connsiteX14" fmla="*/ 376238 w 390525"/>
                  <a:gd name="connsiteY14" fmla="*/ 207168 h 386782"/>
                  <a:gd name="connsiteX15" fmla="*/ 373857 w 390525"/>
                  <a:gd name="connsiteY15" fmla="*/ 183356 h 386782"/>
                  <a:gd name="connsiteX16" fmla="*/ 371475 w 390525"/>
                  <a:gd name="connsiteY16" fmla="*/ 171450 h 386782"/>
                  <a:gd name="connsiteX17" fmla="*/ 369094 w 390525"/>
                  <a:gd name="connsiteY17" fmla="*/ 150018 h 386782"/>
                  <a:gd name="connsiteX18" fmla="*/ 350044 w 390525"/>
                  <a:gd name="connsiteY18" fmla="*/ 97631 h 386782"/>
                  <a:gd name="connsiteX19" fmla="*/ 340519 w 390525"/>
                  <a:gd name="connsiteY19" fmla="*/ 73818 h 386782"/>
                  <a:gd name="connsiteX20" fmla="*/ 338138 w 390525"/>
                  <a:gd name="connsiteY20" fmla="*/ 64293 h 386782"/>
                  <a:gd name="connsiteX21" fmla="*/ 333375 w 390525"/>
                  <a:gd name="connsiteY21" fmla="*/ 57150 h 386782"/>
                  <a:gd name="connsiteX22" fmla="*/ 283369 w 390525"/>
                  <a:gd name="connsiteY22" fmla="*/ 30956 h 386782"/>
                  <a:gd name="connsiteX23" fmla="*/ 247650 w 390525"/>
                  <a:gd name="connsiteY23" fmla="*/ 16668 h 386782"/>
                  <a:gd name="connsiteX24" fmla="*/ 223838 w 390525"/>
                  <a:gd name="connsiteY24" fmla="*/ 14287 h 386782"/>
                  <a:gd name="connsiteX25" fmla="*/ 211932 w 390525"/>
                  <a:gd name="connsiteY25" fmla="*/ 11906 h 386782"/>
                  <a:gd name="connsiteX26" fmla="*/ 176213 w 390525"/>
                  <a:gd name="connsiteY26" fmla="*/ 7143 h 386782"/>
                  <a:gd name="connsiteX27" fmla="*/ 161925 w 390525"/>
                  <a:gd name="connsiteY27" fmla="*/ 4762 h 386782"/>
                  <a:gd name="connsiteX28" fmla="*/ 133350 w 390525"/>
                  <a:gd name="connsiteY28" fmla="*/ 2381 h 386782"/>
                  <a:gd name="connsiteX29" fmla="*/ 109538 w 390525"/>
                  <a:gd name="connsiteY29" fmla="*/ 0 h 386782"/>
                  <a:gd name="connsiteX30" fmla="*/ 80963 w 390525"/>
                  <a:gd name="connsiteY30" fmla="*/ 2381 h 386782"/>
                  <a:gd name="connsiteX31" fmla="*/ 52388 w 390525"/>
                  <a:gd name="connsiteY31" fmla="*/ 9525 h 386782"/>
                  <a:gd name="connsiteX32" fmla="*/ 40482 w 390525"/>
                  <a:gd name="connsiteY32" fmla="*/ 11906 h 386782"/>
                  <a:gd name="connsiteX33" fmla="*/ 33338 w 390525"/>
                  <a:gd name="connsiteY33" fmla="*/ 16668 h 386782"/>
                  <a:gd name="connsiteX34" fmla="*/ 21432 w 390525"/>
                  <a:gd name="connsiteY34" fmla="*/ 38100 h 386782"/>
                  <a:gd name="connsiteX35" fmla="*/ 11907 w 390525"/>
                  <a:gd name="connsiteY35" fmla="*/ 54768 h 386782"/>
                  <a:gd name="connsiteX36" fmla="*/ 9525 w 390525"/>
                  <a:gd name="connsiteY36" fmla="*/ 88106 h 386782"/>
                  <a:gd name="connsiteX37" fmla="*/ 7144 w 390525"/>
                  <a:gd name="connsiteY37" fmla="*/ 100012 h 386782"/>
                  <a:gd name="connsiteX38" fmla="*/ 4763 w 390525"/>
                  <a:gd name="connsiteY38" fmla="*/ 116681 h 386782"/>
                  <a:gd name="connsiteX39" fmla="*/ 2382 w 390525"/>
                  <a:gd name="connsiteY39" fmla="*/ 126206 h 386782"/>
                  <a:gd name="connsiteX40" fmla="*/ 0 w 390525"/>
                  <a:gd name="connsiteY40" fmla="*/ 138112 h 386782"/>
                  <a:gd name="connsiteX41" fmla="*/ 4763 w 390525"/>
                  <a:gd name="connsiteY41" fmla="*/ 166687 h 386782"/>
                  <a:gd name="connsiteX42" fmla="*/ 26194 w 390525"/>
                  <a:gd name="connsiteY42" fmla="*/ 197643 h 386782"/>
                  <a:gd name="connsiteX43" fmla="*/ 54769 w 390525"/>
                  <a:gd name="connsiteY43" fmla="*/ 235743 h 386782"/>
                  <a:gd name="connsiteX44" fmla="*/ 61913 w 390525"/>
                  <a:gd name="connsiteY44" fmla="*/ 245268 h 386782"/>
                  <a:gd name="connsiteX45" fmla="*/ 69057 w 390525"/>
                  <a:gd name="connsiteY45" fmla="*/ 252412 h 386782"/>
                  <a:gd name="connsiteX46" fmla="*/ 73819 w 390525"/>
                  <a:gd name="connsiteY46" fmla="*/ 259556 h 386782"/>
                  <a:gd name="connsiteX47" fmla="*/ 83344 w 390525"/>
                  <a:gd name="connsiteY47" fmla="*/ 280987 h 386782"/>
                  <a:gd name="connsiteX48" fmla="*/ 95250 w 390525"/>
                  <a:gd name="connsiteY48" fmla="*/ 297656 h 386782"/>
                  <a:gd name="connsiteX49" fmla="*/ 107157 w 390525"/>
                  <a:gd name="connsiteY49" fmla="*/ 316706 h 386782"/>
                  <a:gd name="connsiteX50" fmla="*/ 111919 w 390525"/>
                  <a:gd name="connsiteY50" fmla="*/ 323850 h 386782"/>
                  <a:gd name="connsiteX51" fmla="*/ 126207 w 390525"/>
                  <a:gd name="connsiteY51" fmla="*/ 330993 h 386782"/>
                  <a:gd name="connsiteX52" fmla="*/ 142875 w 390525"/>
                  <a:gd name="connsiteY52" fmla="*/ 338137 h 386782"/>
                  <a:gd name="connsiteX53" fmla="*/ 157163 w 390525"/>
                  <a:gd name="connsiteY53" fmla="*/ 352425 h 386782"/>
                  <a:gd name="connsiteX54" fmla="*/ 171450 w 390525"/>
                  <a:gd name="connsiteY54" fmla="*/ 357187 h 386782"/>
                  <a:gd name="connsiteX55" fmla="*/ 178594 w 390525"/>
                  <a:gd name="connsiteY55" fmla="*/ 359568 h 386782"/>
                  <a:gd name="connsiteX56" fmla="*/ 183357 w 390525"/>
                  <a:gd name="connsiteY56" fmla="*/ 385762 h 38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390525" h="386782">
                    <a:moveTo>
                      <a:pt x="183357" y="385762"/>
                    </a:moveTo>
                    <a:cubicBezTo>
                      <a:pt x="186135" y="389334"/>
                      <a:pt x="191261" y="382501"/>
                      <a:pt x="195263" y="381000"/>
                    </a:cubicBezTo>
                    <a:cubicBezTo>
                      <a:pt x="197613" y="380119"/>
                      <a:pt x="200162" y="379741"/>
                      <a:pt x="202407" y="378618"/>
                    </a:cubicBezTo>
                    <a:cubicBezTo>
                      <a:pt x="204966" y="377338"/>
                      <a:pt x="206737" y="374383"/>
                      <a:pt x="209550" y="373856"/>
                    </a:cubicBezTo>
                    <a:cubicBezTo>
                      <a:pt x="219722" y="371949"/>
                      <a:pt x="230188" y="372269"/>
                      <a:pt x="240507" y="371475"/>
                    </a:cubicBezTo>
                    <a:cubicBezTo>
                      <a:pt x="259375" y="365185"/>
                      <a:pt x="249842" y="367537"/>
                      <a:pt x="269082" y="364331"/>
                    </a:cubicBezTo>
                    <a:cubicBezTo>
                      <a:pt x="290188" y="357295"/>
                      <a:pt x="278380" y="360122"/>
                      <a:pt x="304800" y="357187"/>
                    </a:cubicBezTo>
                    <a:lnTo>
                      <a:pt x="333375" y="347662"/>
                    </a:lnTo>
                    <a:lnTo>
                      <a:pt x="340519" y="345281"/>
                    </a:lnTo>
                    <a:lnTo>
                      <a:pt x="347663" y="342900"/>
                    </a:lnTo>
                    <a:cubicBezTo>
                      <a:pt x="369223" y="321340"/>
                      <a:pt x="358681" y="327866"/>
                      <a:pt x="376238" y="319087"/>
                    </a:cubicBezTo>
                    <a:cubicBezTo>
                      <a:pt x="385978" y="299604"/>
                      <a:pt x="376898" y="319488"/>
                      <a:pt x="383382" y="300037"/>
                    </a:cubicBezTo>
                    <a:cubicBezTo>
                      <a:pt x="392344" y="273151"/>
                      <a:pt x="384822" y="301420"/>
                      <a:pt x="390525" y="278606"/>
                    </a:cubicBezTo>
                    <a:cubicBezTo>
                      <a:pt x="388938" y="269875"/>
                      <a:pt x="387688" y="261075"/>
                      <a:pt x="385763" y="252412"/>
                    </a:cubicBezTo>
                    <a:cubicBezTo>
                      <a:pt x="377337" y="214497"/>
                      <a:pt x="383637" y="261431"/>
                      <a:pt x="376238" y="207168"/>
                    </a:cubicBezTo>
                    <a:cubicBezTo>
                      <a:pt x="375160" y="199264"/>
                      <a:pt x="374911" y="191263"/>
                      <a:pt x="373857" y="183356"/>
                    </a:cubicBezTo>
                    <a:cubicBezTo>
                      <a:pt x="373322" y="179344"/>
                      <a:pt x="372047" y="175457"/>
                      <a:pt x="371475" y="171450"/>
                    </a:cubicBezTo>
                    <a:cubicBezTo>
                      <a:pt x="370458" y="164334"/>
                      <a:pt x="371098" y="156921"/>
                      <a:pt x="369094" y="150018"/>
                    </a:cubicBezTo>
                    <a:cubicBezTo>
                      <a:pt x="363913" y="132174"/>
                      <a:pt x="356568" y="115029"/>
                      <a:pt x="350044" y="97631"/>
                    </a:cubicBezTo>
                    <a:cubicBezTo>
                      <a:pt x="347042" y="89626"/>
                      <a:pt x="342592" y="82112"/>
                      <a:pt x="340519" y="73818"/>
                    </a:cubicBezTo>
                    <a:cubicBezTo>
                      <a:pt x="339725" y="70643"/>
                      <a:pt x="339427" y="67301"/>
                      <a:pt x="338138" y="64293"/>
                    </a:cubicBezTo>
                    <a:cubicBezTo>
                      <a:pt x="337011" y="61663"/>
                      <a:pt x="335485" y="59084"/>
                      <a:pt x="333375" y="57150"/>
                    </a:cubicBezTo>
                    <a:cubicBezTo>
                      <a:pt x="303130" y="29426"/>
                      <a:pt x="318805" y="43463"/>
                      <a:pt x="283369" y="30956"/>
                    </a:cubicBezTo>
                    <a:cubicBezTo>
                      <a:pt x="256784" y="21573"/>
                      <a:pt x="282001" y="23900"/>
                      <a:pt x="247650" y="16668"/>
                    </a:cubicBezTo>
                    <a:cubicBezTo>
                      <a:pt x="239844" y="15025"/>
                      <a:pt x="231745" y="15341"/>
                      <a:pt x="223838" y="14287"/>
                    </a:cubicBezTo>
                    <a:cubicBezTo>
                      <a:pt x="219826" y="13752"/>
                      <a:pt x="215924" y="12571"/>
                      <a:pt x="211932" y="11906"/>
                    </a:cubicBezTo>
                    <a:cubicBezTo>
                      <a:pt x="195770" y="9213"/>
                      <a:pt x="193031" y="9546"/>
                      <a:pt x="176213" y="7143"/>
                    </a:cubicBezTo>
                    <a:cubicBezTo>
                      <a:pt x="171433" y="6460"/>
                      <a:pt x="166724" y="5295"/>
                      <a:pt x="161925" y="4762"/>
                    </a:cubicBezTo>
                    <a:cubicBezTo>
                      <a:pt x="152425" y="3707"/>
                      <a:pt x="142869" y="3246"/>
                      <a:pt x="133350" y="2381"/>
                    </a:cubicBezTo>
                    <a:lnTo>
                      <a:pt x="109538" y="0"/>
                    </a:lnTo>
                    <a:cubicBezTo>
                      <a:pt x="100013" y="794"/>
                      <a:pt x="90391" y="810"/>
                      <a:pt x="80963" y="2381"/>
                    </a:cubicBezTo>
                    <a:cubicBezTo>
                      <a:pt x="71278" y="3995"/>
                      <a:pt x="62016" y="7600"/>
                      <a:pt x="52388" y="9525"/>
                    </a:cubicBezTo>
                    <a:lnTo>
                      <a:pt x="40482" y="11906"/>
                    </a:lnTo>
                    <a:cubicBezTo>
                      <a:pt x="38101" y="13493"/>
                      <a:pt x="35201" y="14495"/>
                      <a:pt x="33338" y="16668"/>
                    </a:cubicBezTo>
                    <a:cubicBezTo>
                      <a:pt x="28866" y="21885"/>
                      <a:pt x="24814" y="31900"/>
                      <a:pt x="21432" y="38100"/>
                    </a:cubicBezTo>
                    <a:cubicBezTo>
                      <a:pt x="18368" y="43718"/>
                      <a:pt x="15082" y="49212"/>
                      <a:pt x="11907" y="54768"/>
                    </a:cubicBezTo>
                    <a:cubicBezTo>
                      <a:pt x="11113" y="65881"/>
                      <a:pt x="10691" y="77026"/>
                      <a:pt x="9525" y="88106"/>
                    </a:cubicBezTo>
                    <a:cubicBezTo>
                      <a:pt x="9101" y="92131"/>
                      <a:pt x="7809" y="96020"/>
                      <a:pt x="7144" y="100012"/>
                    </a:cubicBezTo>
                    <a:cubicBezTo>
                      <a:pt x="6221" y="105548"/>
                      <a:pt x="5767" y="111159"/>
                      <a:pt x="4763" y="116681"/>
                    </a:cubicBezTo>
                    <a:cubicBezTo>
                      <a:pt x="4178" y="119901"/>
                      <a:pt x="3092" y="123011"/>
                      <a:pt x="2382" y="126206"/>
                    </a:cubicBezTo>
                    <a:cubicBezTo>
                      <a:pt x="1504" y="130157"/>
                      <a:pt x="794" y="134143"/>
                      <a:pt x="0" y="138112"/>
                    </a:cubicBezTo>
                    <a:cubicBezTo>
                      <a:pt x="754" y="144896"/>
                      <a:pt x="775" y="158710"/>
                      <a:pt x="4763" y="166687"/>
                    </a:cubicBezTo>
                    <a:cubicBezTo>
                      <a:pt x="11820" y="180801"/>
                      <a:pt x="16283" y="182776"/>
                      <a:pt x="26194" y="197643"/>
                    </a:cubicBezTo>
                    <a:cubicBezTo>
                      <a:pt x="47722" y="229937"/>
                      <a:pt x="20840" y="190506"/>
                      <a:pt x="54769" y="235743"/>
                    </a:cubicBezTo>
                    <a:cubicBezTo>
                      <a:pt x="57150" y="238918"/>
                      <a:pt x="59330" y="242255"/>
                      <a:pt x="61913" y="245268"/>
                    </a:cubicBezTo>
                    <a:cubicBezTo>
                      <a:pt x="64105" y="247825"/>
                      <a:pt x="66901" y="249825"/>
                      <a:pt x="69057" y="252412"/>
                    </a:cubicBezTo>
                    <a:cubicBezTo>
                      <a:pt x="70889" y="254611"/>
                      <a:pt x="72539" y="256996"/>
                      <a:pt x="73819" y="259556"/>
                    </a:cubicBezTo>
                    <a:cubicBezTo>
                      <a:pt x="79458" y="270834"/>
                      <a:pt x="77038" y="270897"/>
                      <a:pt x="83344" y="280987"/>
                    </a:cubicBezTo>
                    <a:cubicBezTo>
                      <a:pt x="91881" y="294646"/>
                      <a:pt x="88521" y="285880"/>
                      <a:pt x="95250" y="297656"/>
                    </a:cubicBezTo>
                    <a:cubicBezTo>
                      <a:pt x="108036" y="320033"/>
                      <a:pt x="90897" y="293942"/>
                      <a:pt x="107157" y="316706"/>
                    </a:cubicBezTo>
                    <a:cubicBezTo>
                      <a:pt x="108820" y="319035"/>
                      <a:pt x="109895" y="321826"/>
                      <a:pt x="111919" y="323850"/>
                    </a:cubicBezTo>
                    <a:cubicBezTo>
                      <a:pt x="117639" y="329570"/>
                      <a:pt x="119429" y="328088"/>
                      <a:pt x="126207" y="330993"/>
                    </a:cubicBezTo>
                    <a:cubicBezTo>
                      <a:pt x="146809" y="339822"/>
                      <a:pt x="126120" y="332552"/>
                      <a:pt x="142875" y="338137"/>
                    </a:cubicBezTo>
                    <a:cubicBezTo>
                      <a:pt x="147638" y="342900"/>
                      <a:pt x="150773" y="350295"/>
                      <a:pt x="157163" y="352425"/>
                    </a:cubicBezTo>
                    <a:lnTo>
                      <a:pt x="171450" y="357187"/>
                    </a:lnTo>
                    <a:lnTo>
                      <a:pt x="178594" y="359568"/>
                    </a:lnTo>
                    <a:cubicBezTo>
                      <a:pt x="184602" y="368580"/>
                      <a:pt x="180579" y="382190"/>
                      <a:pt x="183357" y="3857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reeform 106"/>
              <p:cNvSpPr/>
              <p:nvPr/>
            </p:nvSpPr>
            <p:spPr>
              <a:xfrm>
                <a:off x="1462088" y="1726406"/>
                <a:ext cx="330993" cy="415384"/>
              </a:xfrm>
              <a:custGeom>
                <a:avLst/>
                <a:gdLst>
                  <a:gd name="connsiteX0" fmla="*/ 142875 w 330993"/>
                  <a:gd name="connsiteY0" fmla="*/ 78582 h 415384"/>
                  <a:gd name="connsiteX1" fmla="*/ 135731 w 330993"/>
                  <a:gd name="connsiteY1" fmla="*/ 54769 h 415384"/>
                  <a:gd name="connsiteX2" fmla="*/ 130968 w 330993"/>
                  <a:gd name="connsiteY2" fmla="*/ 47625 h 415384"/>
                  <a:gd name="connsiteX3" fmla="*/ 119062 w 330993"/>
                  <a:gd name="connsiteY3" fmla="*/ 30957 h 415384"/>
                  <a:gd name="connsiteX4" fmla="*/ 104775 w 330993"/>
                  <a:gd name="connsiteY4" fmla="*/ 23813 h 415384"/>
                  <a:gd name="connsiteX5" fmla="*/ 97631 w 330993"/>
                  <a:gd name="connsiteY5" fmla="*/ 19050 h 415384"/>
                  <a:gd name="connsiteX6" fmla="*/ 92868 w 330993"/>
                  <a:gd name="connsiteY6" fmla="*/ 11907 h 415384"/>
                  <a:gd name="connsiteX7" fmla="*/ 71437 w 330993"/>
                  <a:gd name="connsiteY7" fmla="*/ 4763 h 415384"/>
                  <a:gd name="connsiteX8" fmla="*/ 64293 w 330993"/>
                  <a:gd name="connsiteY8" fmla="*/ 2382 h 415384"/>
                  <a:gd name="connsiteX9" fmla="*/ 57150 w 330993"/>
                  <a:gd name="connsiteY9" fmla="*/ 0 h 415384"/>
                  <a:gd name="connsiteX10" fmla="*/ 28575 w 330993"/>
                  <a:gd name="connsiteY10" fmla="*/ 7144 h 415384"/>
                  <a:gd name="connsiteX11" fmla="*/ 21431 w 330993"/>
                  <a:gd name="connsiteY11" fmla="*/ 11907 h 415384"/>
                  <a:gd name="connsiteX12" fmla="*/ 14287 w 330993"/>
                  <a:gd name="connsiteY12" fmla="*/ 14288 h 415384"/>
                  <a:gd name="connsiteX13" fmla="*/ 4762 w 330993"/>
                  <a:gd name="connsiteY13" fmla="*/ 35719 h 415384"/>
                  <a:gd name="connsiteX14" fmla="*/ 0 w 330993"/>
                  <a:gd name="connsiteY14" fmla="*/ 54769 h 415384"/>
                  <a:gd name="connsiteX15" fmla="*/ 7143 w 330993"/>
                  <a:gd name="connsiteY15" fmla="*/ 173832 h 415384"/>
                  <a:gd name="connsiteX16" fmla="*/ 9525 w 330993"/>
                  <a:gd name="connsiteY16" fmla="*/ 185738 h 415384"/>
                  <a:gd name="connsiteX17" fmla="*/ 57150 w 330993"/>
                  <a:gd name="connsiteY17" fmla="*/ 283369 h 415384"/>
                  <a:gd name="connsiteX18" fmla="*/ 100012 w 330993"/>
                  <a:gd name="connsiteY18" fmla="*/ 333375 h 415384"/>
                  <a:gd name="connsiteX19" fmla="*/ 140493 w 330993"/>
                  <a:gd name="connsiteY19" fmla="*/ 357188 h 415384"/>
                  <a:gd name="connsiteX20" fmla="*/ 161925 w 330993"/>
                  <a:gd name="connsiteY20" fmla="*/ 383382 h 415384"/>
                  <a:gd name="connsiteX21" fmla="*/ 173831 w 330993"/>
                  <a:gd name="connsiteY21" fmla="*/ 395288 h 415384"/>
                  <a:gd name="connsiteX22" fmla="*/ 178593 w 330993"/>
                  <a:gd name="connsiteY22" fmla="*/ 404813 h 415384"/>
                  <a:gd name="connsiteX23" fmla="*/ 261937 w 330993"/>
                  <a:gd name="connsiteY23" fmla="*/ 404813 h 415384"/>
                  <a:gd name="connsiteX24" fmla="*/ 278606 w 330993"/>
                  <a:gd name="connsiteY24" fmla="*/ 400050 h 415384"/>
                  <a:gd name="connsiteX25" fmla="*/ 314325 w 330993"/>
                  <a:gd name="connsiteY25" fmla="*/ 392907 h 415384"/>
                  <a:gd name="connsiteX26" fmla="*/ 321468 w 330993"/>
                  <a:gd name="connsiteY26" fmla="*/ 388144 h 415384"/>
                  <a:gd name="connsiteX27" fmla="*/ 330993 w 330993"/>
                  <a:gd name="connsiteY27" fmla="*/ 364332 h 415384"/>
                  <a:gd name="connsiteX28" fmla="*/ 328612 w 330993"/>
                  <a:gd name="connsiteY28" fmla="*/ 347663 h 415384"/>
                  <a:gd name="connsiteX29" fmla="*/ 290512 w 330993"/>
                  <a:gd name="connsiteY29" fmla="*/ 283369 h 415384"/>
                  <a:gd name="connsiteX30" fmla="*/ 261937 w 330993"/>
                  <a:gd name="connsiteY30" fmla="*/ 240507 h 415384"/>
                  <a:gd name="connsiteX31" fmla="*/ 257175 w 330993"/>
                  <a:gd name="connsiteY31" fmla="*/ 230982 h 415384"/>
                  <a:gd name="connsiteX32" fmla="*/ 235743 w 330993"/>
                  <a:gd name="connsiteY32" fmla="*/ 211932 h 415384"/>
                  <a:gd name="connsiteX33" fmla="*/ 230981 w 330993"/>
                  <a:gd name="connsiteY33" fmla="*/ 195263 h 415384"/>
                  <a:gd name="connsiteX34" fmla="*/ 228600 w 330993"/>
                  <a:gd name="connsiteY34" fmla="*/ 188119 h 415384"/>
                  <a:gd name="connsiteX35" fmla="*/ 221456 w 330993"/>
                  <a:gd name="connsiteY35" fmla="*/ 176213 h 415384"/>
                  <a:gd name="connsiteX36" fmla="*/ 207168 w 330993"/>
                  <a:gd name="connsiteY36" fmla="*/ 159544 h 415384"/>
                  <a:gd name="connsiteX37" fmla="*/ 200025 w 330993"/>
                  <a:gd name="connsiteY37" fmla="*/ 142875 h 415384"/>
                  <a:gd name="connsiteX38" fmla="*/ 195262 w 330993"/>
                  <a:gd name="connsiteY38" fmla="*/ 135732 h 415384"/>
                  <a:gd name="connsiteX39" fmla="*/ 192881 w 330993"/>
                  <a:gd name="connsiteY39" fmla="*/ 128588 h 415384"/>
                  <a:gd name="connsiteX40" fmla="*/ 190500 w 330993"/>
                  <a:gd name="connsiteY40" fmla="*/ 119063 h 415384"/>
                  <a:gd name="connsiteX41" fmla="*/ 185737 w 330993"/>
                  <a:gd name="connsiteY41" fmla="*/ 107157 h 415384"/>
                  <a:gd name="connsiteX42" fmla="*/ 183356 w 330993"/>
                  <a:gd name="connsiteY42" fmla="*/ 97632 h 415384"/>
                  <a:gd name="connsiteX43" fmla="*/ 164306 w 330993"/>
                  <a:gd name="connsiteY43" fmla="*/ 76200 h 415384"/>
                  <a:gd name="connsiteX44" fmla="*/ 159543 w 330993"/>
                  <a:gd name="connsiteY44" fmla="*/ 69057 h 415384"/>
                  <a:gd name="connsiteX45" fmla="*/ 142875 w 330993"/>
                  <a:gd name="connsiteY45" fmla="*/ 78582 h 4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330993" h="415384">
                    <a:moveTo>
                      <a:pt x="142875" y="78582"/>
                    </a:moveTo>
                    <a:cubicBezTo>
                      <a:pt x="138906" y="76201"/>
                      <a:pt x="138706" y="62504"/>
                      <a:pt x="135731" y="54769"/>
                    </a:cubicBezTo>
                    <a:cubicBezTo>
                      <a:pt x="134704" y="52098"/>
                      <a:pt x="132130" y="50240"/>
                      <a:pt x="130968" y="47625"/>
                    </a:cubicBezTo>
                    <a:cubicBezTo>
                      <a:pt x="123238" y="30232"/>
                      <a:pt x="132056" y="35288"/>
                      <a:pt x="119062" y="30957"/>
                    </a:cubicBezTo>
                    <a:cubicBezTo>
                      <a:pt x="98586" y="17306"/>
                      <a:pt x="124493" y="33673"/>
                      <a:pt x="104775" y="23813"/>
                    </a:cubicBezTo>
                    <a:cubicBezTo>
                      <a:pt x="102215" y="22533"/>
                      <a:pt x="100012" y="20638"/>
                      <a:pt x="97631" y="19050"/>
                    </a:cubicBezTo>
                    <a:cubicBezTo>
                      <a:pt x="96043" y="16669"/>
                      <a:pt x="95295" y="13424"/>
                      <a:pt x="92868" y="11907"/>
                    </a:cubicBezTo>
                    <a:cubicBezTo>
                      <a:pt x="92863" y="11904"/>
                      <a:pt x="75012" y="5954"/>
                      <a:pt x="71437" y="4763"/>
                    </a:cubicBezTo>
                    <a:lnTo>
                      <a:pt x="64293" y="2382"/>
                    </a:lnTo>
                    <a:lnTo>
                      <a:pt x="57150" y="0"/>
                    </a:lnTo>
                    <a:cubicBezTo>
                      <a:pt x="40803" y="10899"/>
                      <a:pt x="60943" y="-948"/>
                      <a:pt x="28575" y="7144"/>
                    </a:cubicBezTo>
                    <a:cubicBezTo>
                      <a:pt x="25798" y="7838"/>
                      <a:pt x="23991" y="10627"/>
                      <a:pt x="21431" y="11907"/>
                    </a:cubicBezTo>
                    <a:cubicBezTo>
                      <a:pt x="19186" y="13030"/>
                      <a:pt x="16668" y="13494"/>
                      <a:pt x="14287" y="14288"/>
                    </a:cubicBezTo>
                    <a:cubicBezTo>
                      <a:pt x="8034" y="23669"/>
                      <a:pt x="8161" y="22121"/>
                      <a:pt x="4762" y="35719"/>
                    </a:cubicBezTo>
                    <a:lnTo>
                      <a:pt x="0" y="54769"/>
                    </a:lnTo>
                    <a:cubicBezTo>
                      <a:pt x="2381" y="94457"/>
                      <a:pt x="4259" y="134178"/>
                      <a:pt x="7143" y="173832"/>
                    </a:cubicBezTo>
                    <a:cubicBezTo>
                      <a:pt x="7437" y="177869"/>
                      <a:pt x="8245" y="181898"/>
                      <a:pt x="9525" y="185738"/>
                    </a:cubicBezTo>
                    <a:cubicBezTo>
                      <a:pt x="22864" y="225753"/>
                      <a:pt x="33584" y="239958"/>
                      <a:pt x="57150" y="283369"/>
                    </a:cubicBezTo>
                    <a:cubicBezTo>
                      <a:pt x="68411" y="304113"/>
                      <a:pt x="77033" y="319012"/>
                      <a:pt x="100012" y="333375"/>
                    </a:cubicBezTo>
                    <a:cubicBezTo>
                      <a:pt x="125992" y="349613"/>
                      <a:pt x="112516" y="341645"/>
                      <a:pt x="140493" y="357188"/>
                    </a:cubicBezTo>
                    <a:cubicBezTo>
                      <a:pt x="153887" y="379511"/>
                      <a:pt x="140312" y="359067"/>
                      <a:pt x="161925" y="383382"/>
                    </a:cubicBezTo>
                    <a:cubicBezTo>
                      <a:pt x="173471" y="396371"/>
                      <a:pt x="159109" y="385473"/>
                      <a:pt x="173831" y="395288"/>
                    </a:cubicBezTo>
                    <a:cubicBezTo>
                      <a:pt x="175418" y="398463"/>
                      <a:pt x="176283" y="402118"/>
                      <a:pt x="178593" y="404813"/>
                    </a:cubicBezTo>
                    <a:cubicBezTo>
                      <a:pt x="198231" y="427725"/>
                      <a:pt x="244362" y="406514"/>
                      <a:pt x="261937" y="404813"/>
                    </a:cubicBezTo>
                    <a:cubicBezTo>
                      <a:pt x="267493" y="403225"/>
                      <a:pt x="272926" y="401115"/>
                      <a:pt x="278606" y="400050"/>
                    </a:cubicBezTo>
                    <a:cubicBezTo>
                      <a:pt x="318874" y="392499"/>
                      <a:pt x="283546" y="403165"/>
                      <a:pt x="314325" y="392907"/>
                    </a:cubicBezTo>
                    <a:cubicBezTo>
                      <a:pt x="316706" y="391319"/>
                      <a:pt x="319606" y="390317"/>
                      <a:pt x="321468" y="388144"/>
                    </a:cubicBezTo>
                    <a:cubicBezTo>
                      <a:pt x="329491" y="378783"/>
                      <a:pt x="328756" y="375516"/>
                      <a:pt x="330993" y="364332"/>
                    </a:cubicBezTo>
                    <a:cubicBezTo>
                      <a:pt x="330199" y="358776"/>
                      <a:pt x="330976" y="352754"/>
                      <a:pt x="328612" y="347663"/>
                    </a:cubicBezTo>
                    <a:cubicBezTo>
                      <a:pt x="286741" y="257479"/>
                      <a:pt x="313803" y="324128"/>
                      <a:pt x="290512" y="283369"/>
                    </a:cubicBezTo>
                    <a:cubicBezTo>
                      <a:pt x="269234" y="246133"/>
                      <a:pt x="280512" y="259082"/>
                      <a:pt x="261937" y="240507"/>
                    </a:cubicBezTo>
                    <a:cubicBezTo>
                      <a:pt x="260350" y="237332"/>
                      <a:pt x="259354" y="233784"/>
                      <a:pt x="257175" y="230982"/>
                    </a:cubicBezTo>
                    <a:cubicBezTo>
                      <a:pt x="250308" y="222153"/>
                      <a:pt x="244211" y="218282"/>
                      <a:pt x="235743" y="211932"/>
                    </a:cubicBezTo>
                    <a:cubicBezTo>
                      <a:pt x="234156" y="206376"/>
                      <a:pt x="232641" y="200798"/>
                      <a:pt x="230981" y="195263"/>
                    </a:cubicBezTo>
                    <a:cubicBezTo>
                      <a:pt x="230260" y="192859"/>
                      <a:pt x="229723" y="190364"/>
                      <a:pt x="228600" y="188119"/>
                    </a:cubicBezTo>
                    <a:cubicBezTo>
                      <a:pt x="226530" y="183979"/>
                      <a:pt x="224233" y="179916"/>
                      <a:pt x="221456" y="176213"/>
                    </a:cubicBezTo>
                    <a:cubicBezTo>
                      <a:pt x="206850" y="156739"/>
                      <a:pt x="221819" y="182987"/>
                      <a:pt x="207168" y="159544"/>
                    </a:cubicBezTo>
                    <a:cubicBezTo>
                      <a:pt x="194775" y="139715"/>
                      <a:pt x="208131" y="159085"/>
                      <a:pt x="200025" y="142875"/>
                    </a:cubicBezTo>
                    <a:cubicBezTo>
                      <a:pt x="198745" y="140315"/>
                      <a:pt x="196850" y="138113"/>
                      <a:pt x="195262" y="135732"/>
                    </a:cubicBezTo>
                    <a:cubicBezTo>
                      <a:pt x="194468" y="133351"/>
                      <a:pt x="193571" y="131002"/>
                      <a:pt x="192881" y="128588"/>
                    </a:cubicBezTo>
                    <a:cubicBezTo>
                      <a:pt x="191982" y="125441"/>
                      <a:pt x="191535" y="122168"/>
                      <a:pt x="190500" y="119063"/>
                    </a:cubicBezTo>
                    <a:cubicBezTo>
                      <a:pt x="189148" y="115008"/>
                      <a:pt x="187089" y="111212"/>
                      <a:pt x="185737" y="107157"/>
                    </a:cubicBezTo>
                    <a:cubicBezTo>
                      <a:pt x="184702" y="104052"/>
                      <a:pt x="184645" y="100640"/>
                      <a:pt x="183356" y="97632"/>
                    </a:cubicBezTo>
                    <a:cubicBezTo>
                      <a:pt x="179200" y="87934"/>
                      <a:pt x="170397" y="85334"/>
                      <a:pt x="164306" y="76200"/>
                    </a:cubicBezTo>
                    <a:lnTo>
                      <a:pt x="159543" y="69057"/>
                    </a:lnTo>
                    <a:cubicBezTo>
                      <a:pt x="149308" y="74174"/>
                      <a:pt x="146844" y="80963"/>
                      <a:pt x="142875" y="785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2997255" y="1881188"/>
                <a:ext cx="307932" cy="235743"/>
              </a:xfrm>
              <a:custGeom>
                <a:avLst/>
                <a:gdLst>
                  <a:gd name="connsiteX0" fmla="*/ 7883 w 307932"/>
                  <a:gd name="connsiteY0" fmla="*/ 200025 h 235743"/>
                  <a:gd name="connsiteX1" fmla="*/ 24551 w 307932"/>
                  <a:gd name="connsiteY1" fmla="*/ 171450 h 235743"/>
                  <a:gd name="connsiteX2" fmla="*/ 29314 w 307932"/>
                  <a:gd name="connsiteY2" fmla="*/ 161925 h 235743"/>
                  <a:gd name="connsiteX3" fmla="*/ 45983 w 307932"/>
                  <a:gd name="connsiteY3" fmla="*/ 147637 h 235743"/>
                  <a:gd name="connsiteX4" fmla="*/ 57889 w 307932"/>
                  <a:gd name="connsiteY4" fmla="*/ 133350 h 235743"/>
                  <a:gd name="connsiteX5" fmla="*/ 72176 w 307932"/>
                  <a:gd name="connsiteY5" fmla="*/ 121443 h 235743"/>
                  <a:gd name="connsiteX6" fmla="*/ 93608 w 307932"/>
                  <a:gd name="connsiteY6" fmla="*/ 100012 h 235743"/>
                  <a:gd name="connsiteX7" fmla="*/ 100751 w 307932"/>
                  <a:gd name="connsiteY7" fmla="*/ 92868 h 235743"/>
                  <a:gd name="connsiteX8" fmla="*/ 107895 w 307932"/>
                  <a:gd name="connsiteY8" fmla="*/ 88106 h 235743"/>
                  <a:gd name="connsiteX9" fmla="*/ 117420 w 307932"/>
                  <a:gd name="connsiteY9" fmla="*/ 78581 h 235743"/>
                  <a:gd name="connsiteX10" fmla="*/ 122183 w 307932"/>
                  <a:gd name="connsiteY10" fmla="*/ 71437 h 235743"/>
                  <a:gd name="connsiteX11" fmla="*/ 136470 w 307932"/>
                  <a:gd name="connsiteY11" fmla="*/ 59531 h 235743"/>
                  <a:gd name="connsiteX12" fmla="*/ 150758 w 307932"/>
                  <a:gd name="connsiteY12" fmla="*/ 47625 h 235743"/>
                  <a:gd name="connsiteX13" fmla="*/ 179333 w 307932"/>
                  <a:gd name="connsiteY13" fmla="*/ 23812 h 235743"/>
                  <a:gd name="connsiteX14" fmla="*/ 186476 w 307932"/>
                  <a:gd name="connsiteY14" fmla="*/ 21431 h 235743"/>
                  <a:gd name="connsiteX15" fmla="*/ 222195 w 307932"/>
                  <a:gd name="connsiteY15" fmla="*/ 19050 h 235743"/>
                  <a:gd name="connsiteX16" fmla="*/ 226958 w 307932"/>
                  <a:gd name="connsiteY16" fmla="*/ 11906 h 235743"/>
                  <a:gd name="connsiteX17" fmla="*/ 215051 w 307932"/>
                  <a:gd name="connsiteY17" fmla="*/ 14287 h 235743"/>
                  <a:gd name="connsiteX18" fmla="*/ 229339 w 307932"/>
                  <a:gd name="connsiteY18" fmla="*/ 11906 h 235743"/>
                  <a:gd name="connsiteX19" fmla="*/ 236483 w 307932"/>
                  <a:gd name="connsiteY19" fmla="*/ 7143 h 235743"/>
                  <a:gd name="connsiteX20" fmla="*/ 265058 w 307932"/>
                  <a:gd name="connsiteY20" fmla="*/ 0 h 235743"/>
                  <a:gd name="connsiteX21" fmla="*/ 286489 w 307932"/>
                  <a:gd name="connsiteY21" fmla="*/ 11906 h 235743"/>
                  <a:gd name="connsiteX22" fmla="*/ 300776 w 307932"/>
                  <a:gd name="connsiteY22" fmla="*/ 23812 h 235743"/>
                  <a:gd name="connsiteX23" fmla="*/ 305539 w 307932"/>
                  <a:gd name="connsiteY23" fmla="*/ 40481 h 235743"/>
                  <a:gd name="connsiteX24" fmla="*/ 307920 w 307932"/>
                  <a:gd name="connsiteY24" fmla="*/ 50006 h 235743"/>
                  <a:gd name="connsiteX25" fmla="*/ 303158 w 307932"/>
                  <a:gd name="connsiteY25" fmla="*/ 85725 h 235743"/>
                  <a:gd name="connsiteX26" fmla="*/ 286489 w 307932"/>
                  <a:gd name="connsiteY26" fmla="*/ 109537 h 235743"/>
                  <a:gd name="connsiteX27" fmla="*/ 279345 w 307932"/>
                  <a:gd name="connsiteY27" fmla="*/ 114300 h 235743"/>
                  <a:gd name="connsiteX28" fmla="*/ 265058 w 307932"/>
                  <a:gd name="connsiteY28" fmla="*/ 128587 h 235743"/>
                  <a:gd name="connsiteX29" fmla="*/ 234101 w 307932"/>
                  <a:gd name="connsiteY29" fmla="*/ 154781 h 235743"/>
                  <a:gd name="connsiteX30" fmla="*/ 215051 w 307932"/>
                  <a:gd name="connsiteY30" fmla="*/ 166687 h 235743"/>
                  <a:gd name="connsiteX31" fmla="*/ 196001 w 307932"/>
                  <a:gd name="connsiteY31" fmla="*/ 180975 h 235743"/>
                  <a:gd name="connsiteX32" fmla="*/ 160283 w 307932"/>
                  <a:gd name="connsiteY32" fmla="*/ 202406 h 235743"/>
                  <a:gd name="connsiteX33" fmla="*/ 117420 w 307932"/>
                  <a:gd name="connsiteY33" fmla="*/ 219075 h 235743"/>
                  <a:gd name="connsiteX34" fmla="*/ 84083 w 307932"/>
                  <a:gd name="connsiteY34" fmla="*/ 223837 h 235743"/>
                  <a:gd name="connsiteX35" fmla="*/ 53126 w 307932"/>
                  <a:gd name="connsiteY35" fmla="*/ 233362 h 235743"/>
                  <a:gd name="connsiteX36" fmla="*/ 34076 w 307932"/>
                  <a:gd name="connsiteY36" fmla="*/ 235743 h 235743"/>
                  <a:gd name="connsiteX37" fmla="*/ 22170 w 307932"/>
                  <a:gd name="connsiteY37" fmla="*/ 233362 h 235743"/>
                  <a:gd name="connsiteX38" fmla="*/ 5501 w 307932"/>
                  <a:gd name="connsiteY38" fmla="*/ 221456 h 235743"/>
                  <a:gd name="connsiteX39" fmla="*/ 739 w 307932"/>
                  <a:gd name="connsiteY39" fmla="*/ 214312 h 235743"/>
                  <a:gd name="connsiteX40" fmla="*/ 7883 w 307932"/>
                  <a:gd name="connsiteY40" fmla="*/ 200025 h 2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07932" h="235743">
                    <a:moveTo>
                      <a:pt x="7883" y="200025"/>
                    </a:moveTo>
                    <a:cubicBezTo>
                      <a:pt x="11852" y="192881"/>
                      <a:pt x="19619" y="181313"/>
                      <a:pt x="24551" y="171450"/>
                    </a:cubicBezTo>
                    <a:cubicBezTo>
                      <a:pt x="26139" y="168275"/>
                      <a:pt x="27184" y="164765"/>
                      <a:pt x="29314" y="161925"/>
                    </a:cubicBezTo>
                    <a:cubicBezTo>
                      <a:pt x="46383" y="139167"/>
                      <a:pt x="31584" y="162036"/>
                      <a:pt x="45983" y="147637"/>
                    </a:cubicBezTo>
                    <a:cubicBezTo>
                      <a:pt x="50366" y="143254"/>
                      <a:pt x="53506" y="137734"/>
                      <a:pt x="57889" y="133350"/>
                    </a:cubicBezTo>
                    <a:cubicBezTo>
                      <a:pt x="62273" y="128966"/>
                      <a:pt x="67606" y="125632"/>
                      <a:pt x="72176" y="121443"/>
                    </a:cubicBezTo>
                    <a:cubicBezTo>
                      <a:pt x="72184" y="121436"/>
                      <a:pt x="90033" y="103588"/>
                      <a:pt x="93608" y="100012"/>
                    </a:cubicBezTo>
                    <a:cubicBezTo>
                      <a:pt x="95989" y="97631"/>
                      <a:pt x="97949" y="94736"/>
                      <a:pt x="100751" y="92868"/>
                    </a:cubicBezTo>
                    <a:cubicBezTo>
                      <a:pt x="103132" y="91281"/>
                      <a:pt x="105722" y="89968"/>
                      <a:pt x="107895" y="88106"/>
                    </a:cubicBezTo>
                    <a:cubicBezTo>
                      <a:pt x="111304" y="85184"/>
                      <a:pt x="114498" y="81990"/>
                      <a:pt x="117420" y="78581"/>
                    </a:cubicBezTo>
                    <a:cubicBezTo>
                      <a:pt x="119283" y="76408"/>
                      <a:pt x="120159" y="73461"/>
                      <a:pt x="122183" y="71437"/>
                    </a:cubicBezTo>
                    <a:cubicBezTo>
                      <a:pt x="144231" y="49389"/>
                      <a:pt x="113059" y="86844"/>
                      <a:pt x="136470" y="59531"/>
                    </a:cubicBezTo>
                    <a:cubicBezTo>
                      <a:pt x="146850" y="47421"/>
                      <a:pt x="138755" y="51625"/>
                      <a:pt x="150758" y="47625"/>
                    </a:cubicBezTo>
                    <a:cubicBezTo>
                      <a:pt x="157391" y="40991"/>
                      <a:pt x="169385" y="27128"/>
                      <a:pt x="179333" y="23812"/>
                    </a:cubicBezTo>
                    <a:cubicBezTo>
                      <a:pt x="181714" y="23018"/>
                      <a:pt x="183982" y="21708"/>
                      <a:pt x="186476" y="21431"/>
                    </a:cubicBezTo>
                    <a:cubicBezTo>
                      <a:pt x="198336" y="20113"/>
                      <a:pt x="210289" y="19844"/>
                      <a:pt x="222195" y="19050"/>
                    </a:cubicBezTo>
                    <a:cubicBezTo>
                      <a:pt x="223783" y="16669"/>
                      <a:pt x="229339" y="13494"/>
                      <a:pt x="226958" y="11906"/>
                    </a:cubicBezTo>
                    <a:cubicBezTo>
                      <a:pt x="223590" y="9661"/>
                      <a:pt x="211003" y="14287"/>
                      <a:pt x="215051" y="14287"/>
                    </a:cubicBezTo>
                    <a:cubicBezTo>
                      <a:pt x="219879" y="14287"/>
                      <a:pt x="224576" y="12700"/>
                      <a:pt x="229339" y="11906"/>
                    </a:cubicBezTo>
                    <a:cubicBezTo>
                      <a:pt x="231720" y="10318"/>
                      <a:pt x="233868" y="8305"/>
                      <a:pt x="236483" y="7143"/>
                    </a:cubicBezTo>
                    <a:cubicBezTo>
                      <a:pt x="247802" y="2112"/>
                      <a:pt x="253079" y="1996"/>
                      <a:pt x="265058" y="0"/>
                    </a:cubicBezTo>
                    <a:cubicBezTo>
                      <a:pt x="275836" y="3593"/>
                      <a:pt x="274207" y="2354"/>
                      <a:pt x="286489" y="11906"/>
                    </a:cubicBezTo>
                    <a:cubicBezTo>
                      <a:pt x="313995" y="33299"/>
                      <a:pt x="275248" y="6793"/>
                      <a:pt x="300776" y="23812"/>
                    </a:cubicBezTo>
                    <a:cubicBezTo>
                      <a:pt x="302364" y="29368"/>
                      <a:pt x="304018" y="34906"/>
                      <a:pt x="305539" y="40481"/>
                    </a:cubicBezTo>
                    <a:cubicBezTo>
                      <a:pt x="306400" y="43638"/>
                      <a:pt x="308092" y="46738"/>
                      <a:pt x="307920" y="50006"/>
                    </a:cubicBezTo>
                    <a:cubicBezTo>
                      <a:pt x="307289" y="62001"/>
                      <a:pt x="306071" y="74072"/>
                      <a:pt x="303158" y="85725"/>
                    </a:cubicBezTo>
                    <a:cubicBezTo>
                      <a:pt x="301932" y="90630"/>
                      <a:pt x="289535" y="106491"/>
                      <a:pt x="286489" y="109537"/>
                    </a:cubicBezTo>
                    <a:cubicBezTo>
                      <a:pt x="284465" y="111561"/>
                      <a:pt x="281369" y="112276"/>
                      <a:pt x="279345" y="114300"/>
                    </a:cubicBezTo>
                    <a:cubicBezTo>
                      <a:pt x="238275" y="155370"/>
                      <a:pt x="298727" y="100529"/>
                      <a:pt x="265058" y="128587"/>
                    </a:cubicBezTo>
                    <a:cubicBezTo>
                      <a:pt x="246621" y="143952"/>
                      <a:pt x="272936" y="130510"/>
                      <a:pt x="234101" y="154781"/>
                    </a:cubicBezTo>
                    <a:cubicBezTo>
                      <a:pt x="227751" y="158750"/>
                      <a:pt x="221222" y="162445"/>
                      <a:pt x="215051" y="166687"/>
                    </a:cubicBezTo>
                    <a:cubicBezTo>
                      <a:pt x="208510" y="171184"/>
                      <a:pt x="202460" y="176361"/>
                      <a:pt x="196001" y="180975"/>
                    </a:cubicBezTo>
                    <a:cubicBezTo>
                      <a:pt x="186258" y="187934"/>
                      <a:pt x="170521" y="197856"/>
                      <a:pt x="160283" y="202406"/>
                    </a:cubicBezTo>
                    <a:cubicBezTo>
                      <a:pt x="146274" y="208632"/>
                      <a:pt x="132632" y="217174"/>
                      <a:pt x="117420" y="219075"/>
                    </a:cubicBezTo>
                    <a:cubicBezTo>
                      <a:pt x="93579" y="222055"/>
                      <a:pt x="104682" y="220404"/>
                      <a:pt x="84083" y="223837"/>
                    </a:cubicBezTo>
                    <a:cubicBezTo>
                      <a:pt x="70553" y="229249"/>
                      <a:pt x="69502" y="230292"/>
                      <a:pt x="53126" y="233362"/>
                    </a:cubicBezTo>
                    <a:cubicBezTo>
                      <a:pt x="46836" y="234541"/>
                      <a:pt x="40426" y="234949"/>
                      <a:pt x="34076" y="235743"/>
                    </a:cubicBezTo>
                    <a:cubicBezTo>
                      <a:pt x="30107" y="234949"/>
                      <a:pt x="26010" y="234642"/>
                      <a:pt x="22170" y="233362"/>
                    </a:cubicBezTo>
                    <a:cubicBezTo>
                      <a:pt x="14392" y="230770"/>
                      <a:pt x="10640" y="227623"/>
                      <a:pt x="5501" y="221456"/>
                    </a:cubicBezTo>
                    <a:cubicBezTo>
                      <a:pt x="3669" y="219257"/>
                      <a:pt x="2326" y="216693"/>
                      <a:pt x="739" y="214312"/>
                    </a:cubicBezTo>
                    <a:cubicBezTo>
                      <a:pt x="-2109" y="200071"/>
                      <a:pt x="3914" y="207169"/>
                      <a:pt x="7883" y="2000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 flipH="1">
              <a:off x="1701793" y="4366019"/>
              <a:ext cx="677956" cy="258493"/>
              <a:chOff x="990600" y="1066800"/>
              <a:chExt cx="2819400" cy="1074990"/>
            </a:xfrm>
          </p:grpSpPr>
          <p:pic>
            <p:nvPicPr>
              <p:cNvPr id="101" name="Picture 2" descr="http://comps.canstockphoto.com/can-stock-photo_csp3453109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7099"/>
              <a:stretch/>
            </p:blipFill>
            <p:spPr bwMode="auto">
              <a:xfrm>
                <a:off x="990600" y="1066800"/>
                <a:ext cx="2819400" cy="10252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2" name="Freeform 101"/>
              <p:cNvSpPr/>
              <p:nvPr/>
            </p:nvSpPr>
            <p:spPr>
              <a:xfrm>
                <a:off x="1107281" y="1214438"/>
                <a:ext cx="390525" cy="386782"/>
              </a:xfrm>
              <a:custGeom>
                <a:avLst/>
                <a:gdLst>
                  <a:gd name="connsiteX0" fmla="*/ 183357 w 390525"/>
                  <a:gd name="connsiteY0" fmla="*/ 385762 h 386782"/>
                  <a:gd name="connsiteX1" fmla="*/ 195263 w 390525"/>
                  <a:gd name="connsiteY1" fmla="*/ 381000 h 386782"/>
                  <a:gd name="connsiteX2" fmla="*/ 202407 w 390525"/>
                  <a:gd name="connsiteY2" fmla="*/ 378618 h 386782"/>
                  <a:gd name="connsiteX3" fmla="*/ 209550 w 390525"/>
                  <a:gd name="connsiteY3" fmla="*/ 373856 h 386782"/>
                  <a:gd name="connsiteX4" fmla="*/ 240507 w 390525"/>
                  <a:gd name="connsiteY4" fmla="*/ 371475 h 386782"/>
                  <a:gd name="connsiteX5" fmla="*/ 269082 w 390525"/>
                  <a:gd name="connsiteY5" fmla="*/ 364331 h 386782"/>
                  <a:gd name="connsiteX6" fmla="*/ 304800 w 390525"/>
                  <a:gd name="connsiteY6" fmla="*/ 357187 h 386782"/>
                  <a:gd name="connsiteX7" fmla="*/ 333375 w 390525"/>
                  <a:gd name="connsiteY7" fmla="*/ 347662 h 386782"/>
                  <a:gd name="connsiteX8" fmla="*/ 340519 w 390525"/>
                  <a:gd name="connsiteY8" fmla="*/ 345281 h 386782"/>
                  <a:gd name="connsiteX9" fmla="*/ 347663 w 390525"/>
                  <a:gd name="connsiteY9" fmla="*/ 342900 h 386782"/>
                  <a:gd name="connsiteX10" fmla="*/ 376238 w 390525"/>
                  <a:gd name="connsiteY10" fmla="*/ 319087 h 386782"/>
                  <a:gd name="connsiteX11" fmla="*/ 383382 w 390525"/>
                  <a:gd name="connsiteY11" fmla="*/ 300037 h 386782"/>
                  <a:gd name="connsiteX12" fmla="*/ 390525 w 390525"/>
                  <a:gd name="connsiteY12" fmla="*/ 278606 h 386782"/>
                  <a:gd name="connsiteX13" fmla="*/ 385763 w 390525"/>
                  <a:gd name="connsiteY13" fmla="*/ 252412 h 386782"/>
                  <a:gd name="connsiteX14" fmla="*/ 376238 w 390525"/>
                  <a:gd name="connsiteY14" fmla="*/ 207168 h 386782"/>
                  <a:gd name="connsiteX15" fmla="*/ 373857 w 390525"/>
                  <a:gd name="connsiteY15" fmla="*/ 183356 h 386782"/>
                  <a:gd name="connsiteX16" fmla="*/ 371475 w 390525"/>
                  <a:gd name="connsiteY16" fmla="*/ 171450 h 386782"/>
                  <a:gd name="connsiteX17" fmla="*/ 369094 w 390525"/>
                  <a:gd name="connsiteY17" fmla="*/ 150018 h 386782"/>
                  <a:gd name="connsiteX18" fmla="*/ 350044 w 390525"/>
                  <a:gd name="connsiteY18" fmla="*/ 97631 h 386782"/>
                  <a:gd name="connsiteX19" fmla="*/ 340519 w 390525"/>
                  <a:gd name="connsiteY19" fmla="*/ 73818 h 386782"/>
                  <a:gd name="connsiteX20" fmla="*/ 338138 w 390525"/>
                  <a:gd name="connsiteY20" fmla="*/ 64293 h 386782"/>
                  <a:gd name="connsiteX21" fmla="*/ 333375 w 390525"/>
                  <a:gd name="connsiteY21" fmla="*/ 57150 h 386782"/>
                  <a:gd name="connsiteX22" fmla="*/ 283369 w 390525"/>
                  <a:gd name="connsiteY22" fmla="*/ 30956 h 386782"/>
                  <a:gd name="connsiteX23" fmla="*/ 247650 w 390525"/>
                  <a:gd name="connsiteY23" fmla="*/ 16668 h 386782"/>
                  <a:gd name="connsiteX24" fmla="*/ 223838 w 390525"/>
                  <a:gd name="connsiteY24" fmla="*/ 14287 h 386782"/>
                  <a:gd name="connsiteX25" fmla="*/ 211932 w 390525"/>
                  <a:gd name="connsiteY25" fmla="*/ 11906 h 386782"/>
                  <a:gd name="connsiteX26" fmla="*/ 176213 w 390525"/>
                  <a:gd name="connsiteY26" fmla="*/ 7143 h 386782"/>
                  <a:gd name="connsiteX27" fmla="*/ 161925 w 390525"/>
                  <a:gd name="connsiteY27" fmla="*/ 4762 h 386782"/>
                  <a:gd name="connsiteX28" fmla="*/ 133350 w 390525"/>
                  <a:gd name="connsiteY28" fmla="*/ 2381 h 386782"/>
                  <a:gd name="connsiteX29" fmla="*/ 109538 w 390525"/>
                  <a:gd name="connsiteY29" fmla="*/ 0 h 386782"/>
                  <a:gd name="connsiteX30" fmla="*/ 80963 w 390525"/>
                  <a:gd name="connsiteY30" fmla="*/ 2381 h 386782"/>
                  <a:gd name="connsiteX31" fmla="*/ 52388 w 390525"/>
                  <a:gd name="connsiteY31" fmla="*/ 9525 h 386782"/>
                  <a:gd name="connsiteX32" fmla="*/ 40482 w 390525"/>
                  <a:gd name="connsiteY32" fmla="*/ 11906 h 386782"/>
                  <a:gd name="connsiteX33" fmla="*/ 33338 w 390525"/>
                  <a:gd name="connsiteY33" fmla="*/ 16668 h 386782"/>
                  <a:gd name="connsiteX34" fmla="*/ 21432 w 390525"/>
                  <a:gd name="connsiteY34" fmla="*/ 38100 h 386782"/>
                  <a:gd name="connsiteX35" fmla="*/ 11907 w 390525"/>
                  <a:gd name="connsiteY35" fmla="*/ 54768 h 386782"/>
                  <a:gd name="connsiteX36" fmla="*/ 9525 w 390525"/>
                  <a:gd name="connsiteY36" fmla="*/ 88106 h 386782"/>
                  <a:gd name="connsiteX37" fmla="*/ 7144 w 390525"/>
                  <a:gd name="connsiteY37" fmla="*/ 100012 h 386782"/>
                  <a:gd name="connsiteX38" fmla="*/ 4763 w 390525"/>
                  <a:gd name="connsiteY38" fmla="*/ 116681 h 386782"/>
                  <a:gd name="connsiteX39" fmla="*/ 2382 w 390525"/>
                  <a:gd name="connsiteY39" fmla="*/ 126206 h 386782"/>
                  <a:gd name="connsiteX40" fmla="*/ 0 w 390525"/>
                  <a:gd name="connsiteY40" fmla="*/ 138112 h 386782"/>
                  <a:gd name="connsiteX41" fmla="*/ 4763 w 390525"/>
                  <a:gd name="connsiteY41" fmla="*/ 166687 h 386782"/>
                  <a:gd name="connsiteX42" fmla="*/ 26194 w 390525"/>
                  <a:gd name="connsiteY42" fmla="*/ 197643 h 386782"/>
                  <a:gd name="connsiteX43" fmla="*/ 54769 w 390525"/>
                  <a:gd name="connsiteY43" fmla="*/ 235743 h 386782"/>
                  <a:gd name="connsiteX44" fmla="*/ 61913 w 390525"/>
                  <a:gd name="connsiteY44" fmla="*/ 245268 h 386782"/>
                  <a:gd name="connsiteX45" fmla="*/ 69057 w 390525"/>
                  <a:gd name="connsiteY45" fmla="*/ 252412 h 386782"/>
                  <a:gd name="connsiteX46" fmla="*/ 73819 w 390525"/>
                  <a:gd name="connsiteY46" fmla="*/ 259556 h 386782"/>
                  <a:gd name="connsiteX47" fmla="*/ 83344 w 390525"/>
                  <a:gd name="connsiteY47" fmla="*/ 280987 h 386782"/>
                  <a:gd name="connsiteX48" fmla="*/ 95250 w 390525"/>
                  <a:gd name="connsiteY48" fmla="*/ 297656 h 386782"/>
                  <a:gd name="connsiteX49" fmla="*/ 107157 w 390525"/>
                  <a:gd name="connsiteY49" fmla="*/ 316706 h 386782"/>
                  <a:gd name="connsiteX50" fmla="*/ 111919 w 390525"/>
                  <a:gd name="connsiteY50" fmla="*/ 323850 h 386782"/>
                  <a:gd name="connsiteX51" fmla="*/ 126207 w 390525"/>
                  <a:gd name="connsiteY51" fmla="*/ 330993 h 386782"/>
                  <a:gd name="connsiteX52" fmla="*/ 142875 w 390525"/>
                  <a:gd name="connsiteY52" fmla="*/ 338137 h 386782"/>
                  <a:gd name="connsiteX53" fmla="*/ 157163 w 390525"/>
                  <a:gd name="connsiteY53" fmla="*/ 352425 h 386782"/>
                  <a:gd name="connsiteX54" fmla="*/ 171450 w 390525"/>
                  <a:gd name="connsiteY54" fmla="*/ 357187 h 386782"/>
                  <a:gd name="connsiteX55" fmla="*/ 178594 w 390525"/>
                  <a:gd name="connsiteY55" fmla="*/ 359568 h 386782"/>
                  <a:gd name="connsiteX56" fmla="*/ 183357 w 390525"/>
                  <a:gd name="connsiteY56" fmla="*/ 385762 h 38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390525" h="386782">
                    <a:moveTo>
                      <a:pt x="183357" y="385762"/>
                    </a:moveTo>
                    <a:cubicBezTo>
                      <a:pt x="186135" y="389334"/>
                      <a:pt x="191261" y="382501"/>
                      <a:pt x="195263" y="381000"/>
                    </a:cubicBezTo>
                    <a:cubicBezTo>
                      <a:pt x="197613" y="380119"/>
                      <a:pt x="200162" y="379741"/>
                      <a:pt x="202407" y="378618"/>
                    </a:cubicBezTo>
                    <a:cubicBezTo>
                      <a:pt x="204966" y="377338"/>
                      <a:pt x="206737" y="374383"/>
                      <a:pt x="209550" y="373856"/>
                    </a:cubicBezTo>
                    <a:cubicBezTo>
                      <a:pt x="219722" y="371949"/>
                      <a:pt x="230188" y="372269"/>
                      <a:pt x="240507" y="371475"/>
                    </a:cubicBezTo>
                    <a:cubicBezTo>
                      <a:pt x="259375" y="365185"/>
                      <a:pt x="249842" y="367537"/>
                      <a:pt x="269082" y="364331"/>
                    </a:cubicBezTo>
                    <a:cubicBezTo>
                      <a:pt x="290188" y="357295"/>
                      <a:pt x="278380" y="360122"/>
                      <a:pt x="304800" y="357187"/>
                    </a:cubicBezTo>
                    <a:lnTo>
                      <a:pt x="333375" y="347662"/>
                    </a:lnTo>
                    <a:lnTo>
                      <a:pt x="340519" y="345281"/>
                    </a:lnTo>
                    <a:lnTo>
                      <a:pt x="347663" y="342900"/>
                    </a:lnTo>
                    <a:cubicBezTo>
                      <a:pt x="369223" y="321340"/>
                      <a:pt x="358681" y="327866"/>
                      <a:pt x="376238" y="319087"/>
                    </a:cubicBezTo>
                    <a:cubicBezTo>
                      <a:pt x="385978" y="299604"/>
                      <a:pt x="376898" y="319488"/>
                      <a:pt x="383382" y="300037"/>
                    </a:cubicBezTo>
                    <a:cubicBezTo>
                      <a:pt x="392344" y="273151"/>
                      <a:pt x="384822" y="301420"/>
                      <a:pt x="390525" y="278606"/>
                    </a:cubicBezTo>
                    <a:cubicBezTo>
                      <a:pt x="388938" y="269875"/>
                      <a:pt x="387688" y="261075"/>
                      <a:pt x="385763" y="252412"/>
                    </a:cubicBezTo>
                    <a:cubicBezTo>
                      <a:pt x="377337" y="214497"/>
                      <a:pt x="383637" y="261431"/>
                      <a:pt x="376238" y="207168"/>
                    </a:cubicBezTo>
                    <a:cubicBezTo>
                      <a:pt x="375160" y="199264"/>
                      <a:pt x="374911" y="191263"/>
                      <a:pt x="373857" y="183356"/>
                    </a:cubicBezTo>
                    <a:cubicBezTo>
                      <a:pt x="373322" y="179344"/>
                      <a:pt x="372047" y="175457"/>
                      <a:pt x="371475" y="171450"/>
                    </a:cubicBezTo>
                    <a:cubicBezTo>
                      <a:pt x="370458" y="164334"/>
                      <a:pt x="371098" y="156921"/>
                      <a:pt x="369094" y="150018"/>
                    </a:cubicBezTo>
                    <a:cubicBezTo>
                      <a:pt x="363913" y="132174"/>
                      <a:pt x="356568" y="115029"/>
                      <a:pt x="350044" y="97631"/>
                    </a:cubicBezTo>
                    <a:cubicBezTo>
                      <a:pt x="347042" y="89626"/>
                      <a:pt x="342592" y="82112"/>
                      <a:pt x="340519" y="73818"/>
                    </a:cubicBezTo>
                    <a:cubicBezTo>
                      <a:pt x="339725" y="70643"/>
                      <a:pt x="339427" y="67301"/>
                      <a:pt x="338138" y="64293"/>
                    </a:cubicBezTo>
                    <a:cubicBezTo>
                      <a:pt x="337011" y="61663"/>
                      <a:pt x="335485" y="59084"/>
                      <a:pt x="333375" y="57150"/>
                    </a:cubicBezTo>
                    <a:cubicBezTo>
                      <a:pt x="303130" y="29426"/>
                      <a:pt x="318805" y="43463"/>
                      <a:pt x="283369" y="30956"/>
                    </a:cubicBezTo>
                    <a:cubicBezTo>
                      <a:pt x="256784" y="21573"/>
                      <a:pt x="282001" y="23900"/>
                      <a:pt x="247650" y="16668"/>
                    </a:cubicBezTo>
                    <a:cubicBezTo>
                      <a:pt x="239844" y="15025"/>
                      <a:pt x="231745" y="15341"/>
                      <a:pt x="223838" y="14287"/>
                    </a:cubicBezTo>
                    <a:cubicBezTo>
                      <a:pt x="219826" y="13752"/>
                      <a:pt x="215924" y="12571"/>
                      <a:pt x="211932" y="11906"/>
                    </a:cubicBezTo>
                    <a:cubicBezTo>
                      <a:pt x="195770" y="9213"/>
                      <a:pt x="193031" y="9546"/>
                      <a:pt x="176213" y="7143"/>
                    </a:cubicBezTo>
                    <a:cubicBezTo>
                      <a:pt x="171433" y="6460"/>
                      <a:pt x="166724" y="5295"/>
                      <a:pt x="161925" y="4762"/>
                    </a:cubicBezTo>
                    <a:cubicBezTo>
                      <a:pt x="152425" y="3707"/>
                      <a:pt x="142869" y="3246"/>
                      <a:pt x="133350" y="2381"/>
                    </a:cubicBezTo>
                    <a:lnTo>
                      <a:pt x="109538" y="0"/>
                    </a:lnTo>
                    <a:cubicBezTo>
                      <a:pt x="100013" y="794"/>
                      <a:pt x="90391" y="810"/>
                      <a:pt x="80963" y="2381"/>
                    </a:cubicBezTo>
                    <a:cubicBezTo>
                      <a:pt x="71278" y="3995"/>
                      <a:pt x="62016" y="7600"/>
                      <a:pt x="52388" y="9525"/>
                    </a:cubicBezTo>
                    <a:lnTo>
                      <a:pt x="40482" y="11906"/>
                    </a:lnTo>
                    <a:cubicBezTo>
                      <a:pt x="38101" y="13493"/>
                      <a:pt x="35201" y="14495"/>
                      <a:pt x="33338" y="16668"/>
                    </a:cubicBezTo>
                    <a:cubicBezTo>
                      <a:pt x="28866" y="21885"/>
                      <a:pt x="24814" y="31900"/>
                      <a:pt x="21432" y="38100"/>
                    </a:cubicBezTo>
                    <a:cubicBezTo>
                      <a:pt x="18368" y="43718"/>
                      <a:pt x="15082" y="49212"/>
                      <a:pt x="11907" y="54768"/>
                    </a:cubicBezTo>
                    <a:cubicBezTo>
                      <a:pt x="11113" y="65881"/>
                      <a:pt x="10691" y="77026"/>
                      <a:pt x="9525" y="88106"/>
                    </a:cubicBezTo>
                    <a:cubicBezTo>
                      <a:pt x="9101" y="92131"/>
                      <a:pt x="7809" y="96020"/>
                      <a:pt x="7144" y="100012"/>
                    </a:cubicBezTo>
                    <a:cubicBezTo>
                      <a:pt x="6221" y="105548"/>
                      <a:pt x="5767" y="111159"/>
                      <a:pt x="4763" y="116681"/>
                    </a:cubicBezTo>
                    <a:cubicBezTo>
                      <a:pt x="4178" y="119901"/>
                      <a:pt x="3092" y="123011"/>
                      <a:pt x="2382" y="126206"/>
                    </a:cubicBezTo>
                    <a:cubicBezTo>
                      <a:pt x="1504" y="130157"/>
                      <a:pt x="794" y="134143"/>
                      <a:pt x="0" y="138112"/>
                    </a:cubicBezTo>
                    <a:cubicBezTo>
                      <a:pt x="754" y="144896"/>
                      <a:pt x="775" y="158710"/>
                      <a:pt x="4763" y="166687"/>
                    </a:cubicBezTo>
                    <a:cubicBezTo>
                      <a:pt x="11820" y="180801"/>
                      <a:pt x="16283" y="182776"/>
                      <a:pt x="26194" y="197643"/>
                    </a:cubicBezTo>
                    <a:cubicBezTo>
                      <a:pt x="47722" y="229937"/>
                      <a:pt x="20840" y="190506"/>
                      <a:pt x="54769" y="235743"/>
                    </a:cubicBezTo>
                    <a:cubicBezTo>
                      <a:pt x="57150" y="238918"/>
                      <a:pt x="59330" y="242255"/>
                      <a:pt x="61913" y="245268"/>
                    </a:cubicBezTo>
                    <a:cubicBezTo>
                      <a:pt x="64105" y="247825"/>
                      <a:pt x="66901" y="249825"/>
                      <a:pt x="69057" y="252412"/>
                    </a:cubicBezTo>
                    <a:cubicBezTo>
                      <a:pt x="70889" y="254611"/>
                      <a:pt x="72539" y="256996"/>
                      <a:pt x="73819" y="259556"/>
                    </a:cubicBezTo>
                    <a:cubicBezTo>
                      <a:pt x="79458" y="270834"/>
                      <a:pt x="77038" y="270897"/>
                      <a:pt x="83344" y="280987"/>
                    </a:cubicBezTo>
                    <a:cubicBezTo>
                      <a:pt x="91881" y="294646"/>
                      <a:pt x="88521" y="285880"/>
                      <a:pt x="95250" y="297656"/>
                    </a:cubicBezTo>
                    <a:cubicBezTo>
                      <a:pt x="108036" y="320033"/>
                      <a:pt x="90897" y="293942"/>
                      <a:pt x="107157" y="316706"/>
                    </a:cubicBezTo>
                    <a:cubicBezTo>
                      <a:pt x="108820" y="319035"/>
                      <a:pt x="109895" y="321826"/>
                      <a:pt x="111919" y="323850"/>
                    </a:cubicBezTo>
                    <a:cubicBezTo>
                      <a:pt x="117639" y="329570"/>
                      <a:pt x="119429" y="328088"/>
                      <a:pt x="126207" y="330993"/>
                    </a:cubicBezTo>
                    <a:cubicBezTo>
                      <a:pt x="146809" y="339822"/>
                      <a:pt x="126120" y="332552"/>
                      <a:pt x="142875" y="338137"/>
                    </a:cubicBezTo>
                    <a:cubicBezTo>
                      <a:pt x="147638" y="342900"/>
                      <a:pt x="150773" y="350295"/>
                      <a:pt x="157163" y="352425"/>
                    </a:cubicBezTo>
                    <a:lnTo>
                      <a:pt x="171450" y="357187"/>
                    </a:lnTo>
                    <a:lnTo>
                      <a:pt x="178594" y="359568"/>
                    </a:lnTo>
                    <a:cubicBezTo>
                      <a:pt x="184602" y="368580"/>
                      <a:pt x="180579" y="382190"/>
                      <a:pt x="183357" y="38576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reeform 102"/>
              <p:cNvSpPr/>
              <p:nvPr/>
            </p:nvSpPr>
            <p:spPr>
              <a:xfrm>
                <a:off x="1462088" y="1726406"/>
                <a:ext cx="330993" cy="415384"/>
              </a:xfrm>
              <a:custGeom>
                <a:avLst/>
                <a:gdLst>
                  <a:gd name="connsiteX0" fmla="*/ 142875 w 330993"/>
                  <a:gd name="connsiteY0" fmla="*/ 78582 h 415384"/>
                  <a:gd name="connsiteX1" fmla="*/ 135731 w 330993"/>
                  <a:gd name="connsiteY1" fmla="*/ 54769 h 415384"/>
                  <a:gd name="connsiteX2" fmla="*/ 130968 w 330993"/>
                  <a:gd name="connsiteY2" fmla="*/ 47625 h 415384"/>
                  <a:gd name="connsiteX3" fmla="*/ 119062 w 330993"/>
                  <a:gd name="connsiteY3" fmla="*/ 30957 h 415384"/>
                  <a:gd name="connsiteX4" fmla="*/ 104775 w 330993"/>
                  <a:gd name="connsiteY4" fmla="*/ 23813 h 415384"/>
                  <a:gd name="connsiteX5" fmla="*/ 97631 w 330993"/>
                  <a:gd name="connsiteY5" fmla="*/ 19050 h 415384"/>
                  <a:gd name="connsiteX6" fmla="*/ 92868 w 330993"/>
                  <a:gd name="connsiteY6" fmla="*/ 11907 h 415384"/>
                  <a:gd name="connsiteX7" fmla="*/ 71437 w 330993"/>
                  <a:gd name="connsiteY7" fmla="*/ 4763 h 415384"/>
                  <a:gd name="connsiteX8" fmla="*/ 64293 w 330993"/>
                  <a:gd name="connsiteY8" fmla="*/ 2382 h 415384"/>
                  <a:gd name="connsiteX9" fmla="*/ 57150 w 330993"/>
                  <a:gd name="connsiteY9" fmla="*/ 0 h 415384"/>
                  <a:gd name="connsiteX10" fmla="*/ 28575 w 330993"/>
                  <a:gd name="connsiteY10" fmla="*/ 7144 h 415384"/>
                  <a:gd name="connsiteX11" fmla="*/ 21431 w 330993"/>
                  <a:gd name="connsiteY11" fmla="*/ 11907 h 415384"/>
                  <a:gd name="connsiteX12" fmla="*/ 14287 w 330993"/>
                  <a:gd name="connsiteY12" fmla="*/ 14288 h 415384"/>
                  <a:gd name="connsiteX13" fmla="*/ 4762 w 330993"/>
                  <a:gd name="connsiteY13" fmla="*/ 35719 h 415384"/>
                  <a:gd name="connsiteX14" fmla="*/ 0 w 330993"/>
                  <a:gd name="connsiteY14" fmla="*/ 54769 h 415384"/>
                  <a:gd name="connsiteX15" fmla="*/ 7143 w 330993"/>
                  <a:gd name="connsiteY15" fmla="*/ 173832 h 415384"/>
                  <a:gd name="connsiteX16" fmla="*/ 9525 w 330993"/>
                  <a:gd name="connsiteY16" fmla="*/ 185738 h 415384"/>
                  <a:gd name="connsiteX17" fmla="*/ 57150 w 330993"/>
                  <a:gd name="connsiteY17" fmla="*/ 283369 h 415384"/>
                  <a:gd name="connsiteX18" fmla="*/ 100012 w 330993"/>
                  <a:gd name="connsiteY18" fmla="*/ 333375 h 415384"/>
                  <a:gd name="connsiteX19" fmla="*/ 140493 w 330993"/>
                  <a:gd name="connsiteY19" fmla="*/ 357188 h 415384"/>
                  <a:gd name="connsiteX20" fmla="*/ 161925 w 330993"/>
                  <a:gd name="connsiteY20" fmla="*/ 383382 h 415384"/>
                  <a:gd name="connsiteX21" fmla="*/ 173831 w 330993"/>
                  <a:gd name="connsiteY21" fmla="*/ 395288 h 415384"/>
                  <a:gd name="connsiteX22" fmla="*/ 178593 w 330993"/>
                  <a:gd name="connsiteY22" fmla="*/ 404813 h 415384"/>
                  <a:gd name="connsiteX23" fmla="*/ 261937 w 330993"/>
                  <a:gd name="connsiteY23" fmla="*/ 404813 h 415384"/>
                  <a:gd name="connsiteX24" fmla="*/ 278606 w 330993"/>
                  <a:gd name="connsiteY24" fmla="*/ 400050 h 415384"/>
                  <a:gd name="connsiteX25" fmla="*/ 314325 w 330993"/>
                  <a:gd name="connsiteY25" fmla="*/ 392907 h 415384"/>
                  <a:gd name="connsiteX26" fmla="*/ 321468 w 330993"/>
                  <a:gd name="connsiteY26" fmla="*/ 388144 h 415384"/>
                  <a:gd name="connsiteX27" fmla="*/ 330993 w 330993"/>
                  <a:gd name="connsiteY27" fmla="*/ 364332 h 415384"/>
                  <a:gd name="connsiteX28" fmla="*/ 328612 w 330993"/>
                  <a:gd name="connsiteY28" fmla="*/ 347663 h 415384"/>
                  <a:gd name="connsiteX29" fmla="*/ 290512 w 330993"/>
                  <a:gd name="connsiteY29" fmla="*/ 283369 h 415384"/>
                  <a:gd name="connsiteX30" fmla="*/ 261937 w 330993"/>
                  <a:gd name="connsiteY30" fmla="*/ 240507 h 415384"/>
                  <a:gd name="connsiteX31" fmla="*/ 257175 w 330993"/>
                  <a:gd name="connsiteY31" fmla="*/ 230982 h 415384"/>
                  <a:gd name="connsiteX32" fmla="*/ 235743 w 330993"/>
                  <a:gd name="connsiteY32" fmla="*/ 211932 h 415384"/>
                  <a:gd name="connsiteX33" fmla="*/ 230981 w 330993"/>
                  <a:gd name="connsiteY33" fmla="*/ 195263 h 415384"/>
                  <a:gd name="connsiteX34" fmla="*/ 228600 w 330993"/>
                  <a:gd name="connsiteY34" fmla="*/ 188119 h 415384"/>
                  <a:gd name="connsiteX35" fmla="*/ 221456 w 330993"/>
                  <a:gd name="connsiteY35" fmla="*/ 176213 h 415384"/>
                  <a:gd name="connsiteX36" fmla="*/ 207168 w 330993"/>
                  <a:gd name="connsiteY36" fmla="*/ 159544 h 415384"/>
                  <a:gd name="connsiteX37" fmla="*/ 200025 w 330993"/>
                  <a:gd name="connsiteY37" fmla="*/ 142875 h 415384"/>
                  <a:gd name="connsiteX38" fmla="*/ 195262 w 330993"/>
                  <a:gd name="connsiteY38" fmla="*/ 135732 h 415384"/>
                  <a:gd name="connsiteX39" fmla="*/ 192881 w 330993"/>
                  <a:gd name="connsiteY39" fmla="*/ 128588 h 415384"/>
                  <a:gd name="connsiteX40" fmla="*/ 190500 w 330993"/>
                  <a:gd name="connsiteY40" fmla="*/ 119063 h 415384"/>
                  <a:gd name="connsiteX41" fmla="*/ 185737 w 330993"/>
                  <a:gd name="connsiteY41" fmla="*/ 107157 h 415384"/>
                  <a:gd name="connsiteX42" fmla="*/ 183356 w 330993"/>
                  <a:gd name="connsiteY42" fmla="*/ 97632 h 415384"/>
                  <a:gd name="connsiteX43" fmla="*/ 164306 w 330993"/>
                  <a:gd name="connsiteY43" fmla="*/ 76200 h 415384"/>
                  <a:gd name="connsiteX44" fmla="*/ 159543 w 330993"/>
                  <a:gd name="connsiteY44" fmla="*/ 69057 h 415384"/>
                  <a:gd name="connsiteX45" fmla="*/ 142875 w 330993"/>
                  <a:gd name="connsiteY45" fmla="*/ 78582 h 41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330993" h="415384">
                    <a:moveTo>
                      <a:pt x="142875" y="78582"/>
                    </a:moveTo>
                    <a:cubicBezTo>
                      <a:pt x="138906" y="76201"/>
                      <a:pt x="138706" y="62504"/>
                      <a:pt x="135731" y="54769"/>
                    </a:cubicBezTo>
                    <a:cubicBezTo>
                      <a:pt x="134704" y="52098"/>
                      <a:pt x="132130" y="50240"/>
                      <a:pt x="130968" y="47625"/>
                    </a:cubicBezTo>
                    <a:cubicBezTo>
                      <a:pt x="123238" y="30232"/>
                      <a:pt x="132056" y="35288"/>
                      <a:pt x="119062" y="30957"/>
                    </a:cubicBezTo>
                    <a:cubicBezTo>
                      <a:pt x="98586" y="17306"/>
                      <a:pt x="124493" y="33673"/>
                      <a:pt x="104775" y="23813"/>
                    </a:cubicBezTo>
                    <a:cubicBezTo>
                      <a:pt x="102215" y="22533"/>
                      <a:pt x="100012" y="20638"/>
                      <a:pt x="97631" y="19050"/>
                    </a:cubicBezTo>
                    <a:cubicBezTo>
                      <a:pt x="96043" y="16669"/>
                      <a:pt x="95295" y="13424"/>
                      <a:pt x="92868" y="11907"/>
                    </a:cubicBezTo>
                    <a:cubicBezTo>
                      <a:pt x="92863" y="11904"/>
                      <a:pt x="75012" y="5954"/>
                      <a:pt x="71437" y="4763"/>
                    </a:cubicBezTo>
                    <a:lnTo>
                      <a:pt x="64293" y="2382"/>
                    </a:lnTo>
                    <a:lnTo>
                      <a:pt x="57150" y="0"/>
                    </a:lnTo>
                    <a:cubicBezTo>
                      <a:pt x="40803" y="10899"/>
                      <a:pt x="60943" y="-948"/>
                      <a:pt x="28575" y="7144"/>
                    </a:cubicBezTo>
                    <a:cubicBezTo>
                      <a:pt x="25798" y="7838"/>
                      <a:pt x="23991" y="10627"/>
                      <a:pt x="21431" y="11907"/>
                    </a:cubicBezTo>
                    <a:cubicBezTo>
                      <a:pt x="19186" y="13030"/>
                      <a:pt x="16668" y="13494"/>
                      <a:pt x="14287" y="14288"/>
                    </a:cubicBezTo>
                    <a:cubicBezTo>
                      <a:pt x="8034" y="23669"/>
                      <a:pt x="8161" y="22121"/>
                      <a:pt x="4762" y="35719"/>
                    </a:cubicBezTo>
                    <a:lnTo>
                      <a:pt x="0" y="54769"/>
                    </a:lnTo>
                    <a:cubicBezTo>
                      <a:pt x="2381" y="94457"/>
                      <a:pt x="4259" y="134178"/>
                      <a:pt x="7143" y="173832"/>
                    </a:cubicBezTo>
                    <a:cubicBezTo>
                      <a:pt x="7437" y="177869"/>
                      <a:pt x="8245" y="181898"/>
                      <a:pt x="9525" y="185738"/>
                    </a:cubicBezTo>
                    <a:cubicBezTo>
                      <a:pt x="22864" y="225753"/>
                      <a:pt x="33584" y="239958"/>
                      <a:pt x="57150" y="283369"/>
                    </a:cubicBezTo>
                    <a:cubicBezTo>
                      <a:pt x="68411" y="304113"/>
                      <a:pt x="77033" y="319012"/>
                      <a:pt x="100012" y="333375"/>
                    </a:cubicBezTo>
                    <a:cubicBezTo>
                      <a:pt x="125992" y="349613"/>
                      <a:pt x="112516" y="341645"/>
                      <a:pt x="140493" y="357188"/>
                    </a:cubicBezTo>
                    <a:cubicBezTo>
                      <a:pt x="153887" y="379511"/>
                      <a:pt x="140312" y="359067"/>
                      <a:pt x="161925" y="383382"/>
                    </a:cubicBezTo>
                    <a:cubicBezTo>
                      <a:pt x="173471" y="396371"/>
                      <a:pt x="159109" y="385473"/>
                      <a:pt x="173831" y="395288"/>
                    </a:cubicBezTo>
                    <a:cubicBezTo>
                      <a:pt x="175418" y="398463"/>
                      <a:pt x="176283" y="402118"/>
                      <a:pt x="178593" y="404813"/>
                    </a:cubicBezTo>
                    <a:cubicBezTo>
                      <a:pt x="198231" y="427725"/>
                      <a:pt x="244362" y="406514"/>
                      <a:pt x="261937" y="404813"/>
                    </a:cubicBezTo>
                    <a:cubicBezTo>
                      <a:pt x="267493" y="403225"/>
                      <a:pt x="272926" y="401115"/>
                      <a:pt x="278606" y="400050"/>
                    </a:cubicBezTo>
                    <a:cubicBezTo>
                      <a:pt x="318874" y="392499"/>
                      <a:pt x="283546" y="403165"/>
                      <a:pt x="314325" y="392907"/>
                    </a:cubicBezTo>
                    <a:cubicBezTo>
                      <a:pt x="316706" y="391319"/>
                      <a:pt x="319606" y="390317"/>
                      <a:pt x="321468" y="388144"/>
                    </a:cubicBezTo>
                    <a:cubicBezTo>
                      <a:pt x="329491" y="378783"/>
                      <a:pt x="328756" y="375516"/>
                      <a:pt x="330993" y="364332"/>
                    </a:cubicBezTo>
                    <a:cubicBezTo>
                      <a:pt x="330199" y="358776"/>
                      <a:pt x="330976" y="352754"/>
                      <a:pt x="328612" y="347663"/>
                    </a:cubicBezTo>
                    <a:cubicBezTo>
                      <a:pt x="286741" y="257479"/>
                      <a:pt x="313803" y="324128"/>
                      <a:pt x="290512" y="283369"/>
                    </a:cubicBezTo>
                    <a:cubicBezTo>
                      <a:pt x="269234" y="246133"/>
                      <a:pt x="280512" y="259082"/>
                      <a:pt x="261937" y="240507"/>
                    </a:cubicBezTo>
                    <a:cubicBezTo>
                      <a:pt x="260350" y="237332"/>
                      <a:pt x="259354" y="233784"/>
                      <a:pt x="257175" y="230982"/>
                    </a:cubicBezTo>
                    <a:cubicBezTo>
                      <a:pt x="250308" y="222153"/>
                      <a:pt x="244211" y="218282"/>
                      <a:pt x="235743" y="211932"/>
                    </a:cubicBezTo>
                    <a:cubicBezTo>
                      <a:pt x="234156" y="206376"/>
                      <a:pt x="232641" y="200798"/>
                      <a:pt x="230981" y="195263"/>
                    </a:cubicBezTo>
                    <a:cubicBezTo>
                      <a:pt x="230260" y="192859"/>
                      <a:pt x="229723" y="190364"/>
                      <a:pt x="228600" y="188119"/>
                    </a:cubicBezTo>
                    <a:cubicBezTo>
                      <a:pt x="226530" y="183979"/>
                      <a:pt x="224233" y="179916"/>
                      <a:pt x="221456" y="176213"/>
                    </a:cubicBezTo>
                    <a:cubicBezTo>
                      <a:pt x="206850" y="156739"/>
                      <a:pt x="221819" y="182987"/>
                      <a:pt x="207168" y="159544"/>
                    </a:cubicBezTo>
                    <a:cubicBezTo>
                      <a:pt x="194775" y="139715"/>
                      <a:pt x="208131" y="159085"/>
                      <a:pt x="200025" y="142875"/>
                    </a:cubicBezTo>
                    <a:cubicBezTo>
                      <a:pt x="198745" y="140315"/>
                      <a:pt x="196850" y="138113"/>
                      <a:pt x="195262" y="135732"/>
                    </a:cubicBezTo>
                    <a:cubicBezTo>
                      <a:pt x="194468" y="133351"/>
                      <a:pt x="193571" y="131002"/>
                      <a:pt x="192881" y="128588"/>
                    </a:cubicBezTo>
                    <a:cubicBezTo>
                      <a:pt x="191982" y="125441"/>
                      <a:pt x="191535" y="122168"/>
                      <a:pt x="190500" y="119063"/>
                    </a:cubicBezTo>
                    <a:cubicBezTo>
                      <a:pt x="189148" y="115008"/>
                      <a:pt x="187089" y="111212"/>
                      <a:pt x="185737" y="107157"/>
                    </a:cubicBezTo>
                    <a:cubicBezTo>
                      <a:pt x="184702" y="104052"/>
                      <a:pt x="184645" y="100640"/>
                      <a:pt x="183356" y="97632"/>
                    </a:cubicBezTo>
                    <a:cubicBezTo>
                      <a:pt x="179200" y="87934"/>
                      <a:pt x="170397" y="85334"/>
                      <a:pt x="164306" y="76200"/>
                    </a:cubicBezTo>
                    <a:lnTo>
                      <a:pt x="159543" y="69057"/>
                    </a:lnTo>
                    <a:cubicBezTo>
                      <a:pt x="149308" y="74174"/>
                      <a:pt x="146844" y="80963"/>
                      <a:pt x="142875" y="7858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reeform 103"/>
              <p:cNvSpPr/>
              <p:nvPr/>
            </p:nvSpPr>
            <p:spPr>
              <a:xfrm>
                <a:off x="2997255" y="1881188"/>
                <a:ext cx="307932" cy="235743"/>
              </a:xfrm>
              <a:custGeom>
                <a:avLst/>
                <a:gdLst>
                  <a:gd name="connsiteX0" fmla="*/ 7883 w 307932"/>
                  <a:gd name="connsiteY0" fmla="*/ 200025 h 235743"/>
                  <a:gd name="connsiteX1" fmla="*/ 24551 w 307932"/>
                  <a:gd name="connsiteY1" fmla="*/ 171450 h 235743"/>
                  <a:gd name="connsiteX2" fmla="*/ 29314 w 307932"/>
                  <a:gd name="connsiteY2" fmla="*/ 161925 h 235743"/>
                  <a:gd name="connsiteX3" fmla="*/ 45983 w 307932"/>
                  <a:gd name="connsiteY3" fmla="*/ 147637 h 235743"/>
                  <a:gd name="connsiteX4" fmla="*/ 57889 w 307932"/>
                  <a:gd name="connsiteY4" fmla="*/ 133350 h 235743"/>
                  <a:gd name="connsiteX5" fmla="*/ 72176 w 307932"/>
                  <a:gd name="connsiteY5" fmla="*/ 121443 h 235743"/>
                  <a:gd name="connsiteX6" fmla="*/ 93608 w 307932"/>
                  <a:gd name="connsiteY6" fmla="*/ 100012 h 235743"/>
                  <a:gd name="connsiteX7" fmla="*/ 100751 w 307932"/>
                  <a:gd name="connsiteY7" fmla="*/ 92868 h 235743"/>
                  <a:gd name="connsiteX8" fmla="*/ 107895 w 307932"/>
                  <a:gd name="connsiteY8" fmla="*/ 88106 h 235743"/>
                  <a:gd name="connsiteX9" fmla="*/ 117420 w 307932"/>
                  <a:gd name="connsiteY9" fmla="*/ 78581 h 235743"/>
                  <a:gd name="connsiteX10" fmla="*/ 122183 w 307932"/>
                  <a:gd name="connsiteY10" fmla="*/ 71437 h 235743"/>
                  <a:gd name="connsiteX11" fmla="*/ 136470 w 307932"/>
                  <a:gd name="connsiteY11" fmla="*/ 59531 h 235743"/>
                  <a:gd name="connsiteX12" fmla="*/ 150758 w 307932"/>
                  <a:gd name="connsiteY12" fmla="*/ 47625 h 235743"/>
                  <a:gd name="connsiteX13" fmla="*/ 179333 w 307932"/>
                  <a:gd name="connsiteY13" fmla="*/ 23812 h 235743"/>
                  <a:gd name="connsiteX14" fmla="*/ 186476 w 307932"/>
                  <a:gd name="connsiteY14" fmla="*/ 21431 h 235743"/>
                  <a:gd name="connsiteX15" fmla="*/ 222195 w 307932"/>
                  <a:gd name="connsiteY15" fmla="*/ 19050 h 235743"/>
                  <a:gd name="connsiteX16" fmla="*/ 226958 w 307932"/>
                  <a:gd name="connsiteY16" fmla="*/ 11906 h 235743"/>
                  <a:gd name="connsiteX17" fmla="*/ 215051 w 307932"/>
                  <a:gd name="connsiteY17" fmla="*/ 14287 h 235743"/>
                  <a:gd name="connsiteX18" fmla="*/ 229339 w 307932"/>
                  <a:gd name="connsiteY18" fmla="*/ 11906 h 235743"/>
                  <a:gd name="connsiteX19" fmla="*/ 236483 w 307932"/>
                  <a:gd name="connsiteY19" fmla="*/ 7143 h 235743"/>
                  <a:gd name="connsiteX20" fmla="*/ 265058 w 307932"/>
                  <a:gd name="connsiteY20" fmla="*/ 0 h 235743"/>
                  <a:gd name="connsiteX21" fmla="*/ 286489 w 307932"/>
                  <a:gd name="connsiteY21" fmla="*/ 11906 h 235743"/>
                  <a:gd name="connsiteX22" fmla="*/ 300776 w 307932"/>
                  <a:gd name="connsiteY22" fmla="*/ 23812 h 235743"/>
                  <a:gd name="connsiteX23" fmla="*/ 305539 w 307932"/>
                  <a:gd name="connsiteY23" fmla="*/ 40481 h 235743"/>
                  <a:gd name="connsiteX24" fmla="*/ 307920 w 307932"/>
                  <a:gd name="connsiteY24" fmla="*/ 50006 h 235743"/>
                  <a:gd name="connsiteX25" fmla="*/ 303158 w 307932"/>
                  <a:gd name="connsiteY25" fmla="*/ 85725 h 235743"/>
                  <a:gd name="connsiteX26" fmla="*/ 286489 w 307932"/>
                  <a:gd name="connsiteY26" fmla="*/ 109537 h 235743"/>
                  <a:gd name="connsiteX27" fmla="*/ 279345 w 307932"/>
                  <a:gd name="connsiteY27" fmla="*/ 114300 h 235743"/>
                  <a:gd name="connsiteX28" fmla="*/ 265058 w 307932"/>
                  <a:gd name="connsiteY28" fmla="*/ 128587 h 235743"/>
                  <a:gd name="connsiteX29" fmla="*/ 234101 w 307932"/>
                  <a:gd name="connsiteY29" fmla="*/ 154781 h 235743"/>
                  <a:gd name="connsiteX30" fmla="*/ 215051 w 307932"/>
                  <a:gd name="connsiteY30" fmla="*/ 166687 h 235743"/>
                  <a:gd name="connsiteX31" fmla="*/ 196001 w 307932"/>
                  <a:gd name="connsiteY31" fmla="*/ 180975 h 235743"/>
                  <a:gd name="connsiteX32" fmla="*/ 160283 w 307932"/>
                  <a:gd name="connsiteY32" fmla="*/ 202406 h 235743"/>
                  <a:gd name="connsiteX33" fmla="*/ 117420 w 307932"/>
                  <a:gd name="connsiteY33" fmla="*/ 219075 h 235743"/>
                  <a:gd name="connsiteX34" fmla="*/ 84083 w 307932"/>
                  <a:gd name="connsiteY34" fmla="*/ 223837 h 235743"/>
                  <a:gd name="connsiteX35" fmla="*/ 53126 w 307932"/>
                  <a:gd name="connsiteY35" fmla="*/ 233362 h 235743"/>
                  <a:gd name="connsiteX36" fmla="*/ 34076 w 307932"/>
                  <a:gd name="connsiteY36" fmla="*/ 235743 h 235743"/>
                  <a:gd name="connsiteX37" fmla="*/ 22170 w 307932"/>
                  <a:gd name="connsiteY37" fmla="*/ 233362 h 235743"/>
                  <a:gd name="connsiteX38" fmla="*/ 5501 w 307932"/>
                  <a:gd name="connsiteY38" fmla="*/ 221456 h 235743"/>
                  <a:gd name="connsiteX39" fmla="*/ 739 w 307932"/>
                  <a:gd name="connsiteY39" fmla="*/ 214312 h 235743"/>
                  <a:gd name="connsiteX40" fmla="*/ 7883 w 307932"/>
                  <a:gd name="connsiteY40" fmla="*/ 200025 h 2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07932" h="235743">
                    <a:moveTo>
                      <a:pt x="7883" y="200025"/>
                    </a:moveTo>
                    <a:cubicBezTo>
                      <a:pt x="11852" y="192881"/>
                      <a:pt x="19619" y="181313"/>
                      <a:pt x="24551" y="171450"/>
                    </a:cubicBezTo>
                    <a:cubicBezTo>
                      <a:pt x="26139" y="168275"/>
                      <a:pt x="27184" y="164765"/>
                      <a:pt x="29314" y="161925"/>
                    </a:cubicBezTo>
                    <a:cubicBezTo>
                      <a:pt x="46383" y="139167"/>
                      <a:pt x="31584" y="162036"/>
                      <a:pt x="45983" y="147637"/>
                    </a:cubicBezTo>
                    <a:cubicBezTo>
                      <a:pt x="50366" y="143254"/>
                      <a:pt x="53506" y="137734"/>
                      <a:pt x="57889" y="133350"/>
                    </a:cubicBezTo>
                    <a:cubicBezTo>
                      <a:pt x="62273" y="128966"/>
                      <a:pt x="67606" y="125632"/>
                      <a:pt x="72176" y="121443"/>
                    </a:cubicBezTo>
                    <a:cubicBezTo>
                      <a:pt x="72184" y="121436"/>
                      <a:pt x="90033" y="103588"/>
                      <a:pt x="93608" y="100012"/>
                    </a:cubicBezTo>
                    <a:cubicBezTo>
                      <a:pt x="95989" y="97631"/>
                      <a:pt x="97949" y="94736"/>
                      <a:pt x="100751" y="92868"/>
                    </a:cubicBezTo>
                    <a:cubicBezTo>
                      <a:pt x="103132" y="91281"/>
                      <a:pt x="105722" y="89968"/>
                      <a:pt x="107895" y="88106"/>
                    </a:cubicBezTo>
                    <a:cubicBezTo>
                      <a:pt x="111304" y="85184"/>
                      <a:pt x="114498" y="81990"/>
                      <a:pt x="117420" y="78581"/>
                    </a:cubicBezTo>
                    <a:cubicBezTo>
                      <a:pt x="119283" y="76408"/>
                      <a:pt x="120159" y="73461"/>
                      <a:pt x="122183" y="71437"/>
                    </a:cubicBezTo>
                    <a:cubicBezTo>
                      <a:pt x="144231" y="49389"/>
                      <a:pt x="113059" y="86844"/>
                      <a:pt x="136470" y="59531"/>
                    </a:cubicBezTo>
                    <a:cubicBezTo>
                      <a:pt x="146850" y="47421"/>
                      <a:pt x="138755" y="51625"/>
                      <a:pt x="150758" y="47625"/>
                    </a:cubicBezTo>
                    <a:cubicBezTo>
                      <a:pt x="157391" y="40991"/>
                      <a:pt x="169385" y="27128"/>
                      <a:pt x="179333" y="23812"/>
                    </a:cubicBezTo>
                    <a:cubicBezTo>
                      <a:pt x="181714" y="23018"/>
                      <a:pt x="183982" y="21708"/>
                      <a:pt x="186476" y="21431"/>
                    </a:cubicBezTo>
                    <a:cubicBezTo>
                      <a:pt x="198336" y="20113"/>
                      <a:pt x="210289" y="19844"/>
                      <a:pt x="222195" y="19050"/>
                    </a:cubicBezTo>
                    <a:cubicBezTo>
                      <a:pt x="223783" y="16669"/>
                      <a:pt x="229339" y="13494"/>
                      <a:pt x="226958" y="11906"/>
                    </a:cubicBezTo>
                    <a:cubicBezTo>
                      <a:pt x="223590" y="9661"/>
                      <a:pt x="211003" y="14287"/>
                      <a:pt x="215051" y="14287"/>
                    </a:cubicBezTo>
                    <a:cubicBezTo>
                      <a:pt x="219879" y="14287"/>
                      <a:pt x="224576" y="12700"/>
                      <a:pt x="229339" y="11906"/>
                    </a:cubicBezTo>
                    <a:cubicBezTo>
                      <a:pt x="231720" y="10318"/>
                      <a:pt x="233868" y="8305"/>
                      <a:pt x="236483" y="7143"/>
                    </a:cubicBezTo>
                    <a:cubicBezTo>
                      <a:pt x="247802" y="2112"/>
                      <a:pt x="253079" y="1996"/>
                      <a:pt x="265058" y="0"/>
                    </a:cubicBezTo>
                    <a:cubicBezTo>
                      <a:pt x="275836" y="3593"/>
                      <a:pt x="274207" y="2354"/>
                      <a:pt x="286489" y="11906"/>
                    </a:cubicBezTo>
                    <a:cubicBezTo>
                      <a:pt x="313995" y="33299"/>
                      <a:pt x="275248" y="6793"/>
                      <a:pt x="300776" y="23812"/>
                    </a:cubicBezTo>
                    <a:cubicBezTo>
                      <a:pt x="302364" y="29368"/>
                      <a:pt x="304018" y="34906"/>
                      <a:pt x="305539" y="40481"/>
                    </a:cubicBezTo>
                    <a:cubicBezTo>
                      <a:pt x="306400" y="43638"/>
                      <a:pt x="308092" y="46738"/>
                      <a:pt x="307920" y="50006"/>
                    </a:cubicBezTo>
                    <a:cubicBezTo>
                      <a:pt x="307289" y="62001"/>
                      <a:pt x="306071" y="74072"/>
                      <a:pt x="303158" y="85725"/>
                    </a:cubicBezTo>
                    <a:cubicBezTo>
                      <a:pt x="301932" y="90630"/>
                      <a:pt x="289535" y="106491"/>
                      <a:pt x="286489" y="109537"/>
                    </a:cubicBezTo>
                    <a:cubicBezTo>
                      <a:pt x="284465" y="111561"/>
                      <a:pt x="281369" y="112276"/>
                      <a:pt x="279345" y="114300"/>
                    </a:cubicBezTo>
                    <a:cubicBezTo>
                      <a:pt x="238275" y="155370"/>
                      <a:pt x="298727" y="100529"/>
                      <a:pt x="265058" y="128587"/>
                    </a:cubicBezTo>
                    <a:cubicBezTo>
                      <a:pt x="246621" y="143952"/>
                      <a:pt x="272936" y="130510"/>
                      <a:pt x="234101" y="154781"/>
                    </a:cubicBezTo>
                    <a:cubicBezTo>
                      <a:pt x="227751" y="158750"/>
                      <a:pt x="221222" y="162445"/>
                      <a:pt x="215051" y="166687"/>
                    </a:cubicBezTo>
                    <a:cubicBezTo>
                      <a:pt x="208510" y="171184"/>
                      <a:pt x="202460" y="176361"/>
                      <a:pt x="196001" y="180975"/>
                    </a:cubicBezTo>
                    <a:cubicBezTo>
                      <a:pt x="186258" y="187934"/>
                      <a:pt x="170521" y="197856"/>
                      <a:pt x="160283" y="202406"/>
                    </a:cubicBezTo>
                    <a:cubicBezTo>
                      <a:pt x="146274" y="208632"/>
                      <a:pt x="132632" y="217174"/>
                      <a:pt x="117420" y="219075"/>
                    </a:cubicBezTo>
                    <a:cubicBezTo>
                      <a:pt x="93579" y="222055"/>
                      <a:pt x="104682" y="220404"/>
                      <a:pt x="84083" y="223837"/>
                    </a:cubicBezTo>
                    <a:cubicBezTo>
                      <a:pt x="70553" y="229249"/>
                      <a:pt x="69502" y="230292"/>
                      <a:pt x="53126" y="233362"/>
                    </a:cubicBezTo>
                    <a:cubicBezTo>
                      <a:pt x="46836" y="234541"/>
                      <a:pt x="40426" y="234949"/>
                      <a:pt x="34076" y="235743"/>
                    </a:cubicBezTo>
                    <a:cubicBezTo>
                      <a:pt x="30107" y="234949"/>
                      <a:pt x="26010" y="234642"/>
                      <a:pt x="22170" y="233362"/>
                    </a:cubicBezTo>
                    <a:cubicBezTo>
                      <a:pt x="14392" y="230770"/>
                      <a:pt x="10640" y="227623"/>
                      <a:pt x="5501" y="221456"/>
                    </a:cubicBezTo>
                    <a:cubicBezTo>
                      <a:pt x="3669" y="219257"/>
                      <a:pt x="2326" y="216693"/>
                      <a:pt x="739" y="214312"/>
                    </a:cubicBezTo>
                    <a:cubicBezTo>
                      <a:pt x="-2109" y="200071"/>
                      <a:pt x="3914" y="207169"/>
                      <a:pt x="7883" y="20002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2286001" y="3729038"/>
              <a:ext cx="2803235" cy="865187"/>
              <a:chOff x="2286001" y="3729038"/>
              <a:chExt cx="4036220" cy="865187"/>
            </a:xfrm>
          </p:grpSpPr>
          <p:sp>
            <p:nvSpPr>
              <p:cNvPr id="97" name="Freeform 96"/>
              <p:cNvSpPr/>
              <p:nvPr/>
            </p:nvSpPr>
            <p:spPr>
              <a:xfrm>
                <a:off x="2286001" y="3729038"/>
                <a:ext cx="4036220" cy="857250"/>
              </a:xfrm>
              <a:custGeom>
                <a:avLst/>
                <a:gdLst>
                  <a:gd name="connsiteX0" fmla="*/ 0 w 4029075"/>
                  <a:gd name="connsiteY0" fmla="*/ 852488 h 971550"/>
                  <a:gd name="connsiteX1" fmla="*/ 385763 w 4029075"/>
                  <a:gd name="connsiteY1" fmla="*/ 852488 h 971550"/>
                  <a:gd name="connsiteX2" fmla="*/ 757238 w 4029075"/>
                  <a:gd name="connsiteY2" fmla="*/ 157163 h 971550"/>
                  <a:gd name="connsiteX3" fmla="*/ 1452563 w 4029075"/>
                  <a:gd name="connsiteY3" fmla="*/ 166688 h 971550"/>
                  <a:gd name="connsiteX4" fmla="*/ 1528763 w 4029075"/>
                  <a:gd name="connsiteY4" fmla="*/ 0 h 971550"/>
                  <a:gd name="connsiteX5" fmla="*/ 3276600 w 4029075"/>
                  <a:gd name="connsiteY5" fmla="*/ 23813 h 971550"/>
                  <a:gd name="connsiteX6" fmla="*/ 3500438 w 4029075"/>
                  <a:gd name="connsiteY6" fmla="*/ 628650 h 971550"/>
                  <a:gd name="connsiteX7" fmla="*/ 3657600 w 4029075"/>
                  <a:gd name="connsiteY7" fmla="*/ 628650 h 971550"/>
                  <a:gd name="connsiteX8" fmla="*/ 3724275 w 4029075"/>
                  <a:gd name="connsiteY8" fmla="*/ 847725 h 971550"/>
                  <a:gd name="connsiteX9" fmla="*/ 4029075 w 4029075"/>
                  <a:gd name="connsiteY9" fmla="*/ 852488 h 971550"/>
                  <a:gd name="connsiteX10" fmla="*/ 3957638 w 4029075"/>
                  <a:gd name="connsiteY10" fmla="*/ 971550 h 971550"/>
                  <a:gd name="connsiteX11" fmla="*/ 3957638 w 4029075"/>
                  <a:gd name="connsiteY11" fmla="*/ 971550 h 971550"/>
                  <a:gd name="connsiteX0" fmla="*/ 0 w 4029075"/>
                  <a:gd name="connsiteY0" fmla="*/ 852488 h 971550"/>
                  <a:gd name="connsiteX1" fmla="*/ 385763 w 4029075"/>
                  <a:gd name="connsiteY1" fmla="*/ 852488 h 971550"/>
                  <a:gd name="connsiteX2" fmla="*/ 757238 w 4029075"/>
                  <a:gd name="connsiteY2" fmla="*/ 157163 h 971550"/>
                  <a:gd name="connsiteX3" fmla="*/ 1452563 w 4029075"/>
                  <a:gd name="connsiteY3" fmla="*/ 166688 h 971550"/>
                  <a:gd name="connsiteX4" fmla="*/ 1528763 w 4029075"/>
                  <a:gd name="connsiteY4" fmla="*/ 0 h 971550"/>
                  <a:gd name="connsiteX5" fmla="*/ 3276600 w 4029075"/>
                  <a:gd name="connsiteY5" fmla="*/ 23813 h 971550"/>
                  <a:gd name="connsiteX6" fmla="*/ 3500438 w 4029075"/>
                  <a:gd name="connsiteY6" fmla="*/ 628650 h 971550"/>
                  <a:gd name="connsiteX7" fmla="*/ 3657600 w 4029075"/>
                  <a:gd name="connsiteY7" fmla="*/ 628650 h 971550"/>
                  <a:gd name="connsiteX8" fmla="*/ 3724275 w 4029075"/>
                  <a:gd name="connsiteY8" fmla="*/ 847725 h 971550"/>
                  <a:gd name="connsiteX9" fmla="*/ 4029075 w 4029075"/>
                  <a:gd name="connsiteY9" fmla="*/ 852488 h 971550"/>
                  <a:gd name="connsiteX10" fmla="*/ 3957638 w 4029075"/>
                  <a:gd name="connsiteY10" fmla="*/ 971550 h 971550"/>
                  <a:gd name="connsiteX0" fmla="*/ 0 w 4029075"/>
                  <a:gd name="connsiteY0" fmla="*/ 852488 h 852488"/>
                  <a:gd name="connsiteX1" fmla="*/ 385763 w 4029075"/>
                  <a:gd name="connsiteY1" fmla="*/ 852488 h 852488"/>
                  <a:gd name="connsiteX2" fmla="*/ 757238 w 4029075"/>
                  <a:gd name="connsiteY2" fmla="*/ 157163 h 852488"/>
                  <a:gd name="connsiteX3" fmla="*/ 1452563 w 4029075"/>
                  <a:gd name="connsiteY3" fmla="*/ 166688 h 852488"/>
                  <a:gd name="connsiteX4" fmla="*/ 1528763 w 4029075"/>
                  <a:gd name="connsiteY4" fmla="*/ 0 h 852488"/>
                  <a:gd name="connsiteX5" fmla="*/ 3276600 w 4029075"/>
                  <a:gd name="connsiteY5" fmla="*/ 23813 h 852488"/>
                  <a:gd name="connsiteX6" fmla="*/ 3500438 w 4029075"/>
                  <a:gd name="connsiteY6" fmla="*/ 628650 h 852488"/>
                  <a:gd name="connsiteX7" fmla="*/ 3657600 w 4029075"/>
                  <a:gd name="connsiteY7" fmla="*/ 628650 h 852488"/>
                  <a:gd name="connsiteX8" fmla="*/ 3724275 w 4029075"/>
                  <a:gd name="connsiteY8" fmla="*/ 847725 h 852488"/>
                  <a:gd name="connsiteX9" fmla="*/ 4029075 w 4029075"/>
                  <a:gd name="connsiteY9" fmla="*/ 852488 h 852488"/>
                  <a:gd name="connsiteX0" fmla="*/ 0 w 4029075"/>
                  <a:gd name="connsiteY0" fmla="*/ 852488 h 852488"/>
                  <a:gd name="connsiteX1" fmla="*/ 385763 w 4029075"/>
                  <a:gd name="connsiteY1" fmla="*/ 852488 h 852488"/>
                  <a:gd name="connsiteX2" fmla="*/ 757238 w 4029075"/>
                  <a:gd name="connsiteY2" fmla="*/ 157163 h 852488"/>
                  <a:gd name="connsiteX3" fmla="*/ 1452563 w 4029075"/>
                  <a:gd name="connsiteY3" fmla="*/ 166688 h 852488"/>
                  <a:gd name="connsiteX4" fmla="*/ 1528763 w 4029075"/>
                  <a:gd name="connsiteY4" fmla="*/ 0 h 852488"/>
                  <a:gd name="connsiteX5" fmla="*/ 3267075 w 4029075"/>
                  <a:gd name="connsiteY5" fmla="*/ 4763 h 852488"/>
                  <a:gd name="connsiteX6" fmla="*/ 3500438 w 4029075"/>
                  <a:gd name="connsiteY6" fmla="*/ 628650 h 852488"/>
                  <a:gd name="connsiteX7" fmla="*/ 3657600 w 4029075"/>
                  <a:gd name="connsiteY7" fmla="*/ 628650 h 852488"/>
                  <a:gd name="connsiteX8" fmla="*/ 3724275 w 4029075"/>
                  <a:gd name="connsiteY8" fmla="*/ 847725 h 852488"/>
                  <a:gd name="connsiteX9" fmla="*/ 4029075 w 4029075"/>
                  <a:gd name="connsiteY9" fmla="*/ 852488 h 852488"/>
                  <a:gd name="connsiteX0" fmla="*/ 0 w 4029075"/>
                  <a:gd name="connsiteY0" fmla="*/ 862013 h 862013"/>
                  <a:gd name="connsiteX1" fmla="*/ 385763 w 4029075"/>
                  <a:gd name="connsiteY1" fmla="*/ 862013 h 862013"/>
                  <a:gd name="connsiteX2" fmla="*/ 757238 w 4029075"/>
                  <a:gd name="connsiteY2" fmla="*/ 166688 h 862013"/>
                  <a:gd name="connsiteX3" fmla="*/ 1452563 w 4029075"/>
                  <a:gd name="connsiteY3" fmla="*/ 176213 h 862013"/>
                  <a:gd name="connsiteX4" fmla="*/ 1528763 w 4029075"/>
                  <a:gd name="connsiteY4" fmla="*/ 9525 h 862013"/>
                  <a:gd name="connsiteX5" fmla="*/ 3262313 w 4029075"/>
                  <a:gd name="connsiteY5" fmla="*/ 0 h 862013"/>
                  <a:gd name="connsiteX6" fmla="*/ 3500438 w 4029075"/>
                  <a:gd name="connsiteY6" fmla="*/ 638175 h 862013"/>
                  <a:gd name="connsiteX7" fmla="*/ 3657600 w 4029075"/>
                  <a:gd name="connsiteY7" fmla="*/ 638175 h 862013"/>
                  <a:gd name="connsiteX8" fmla="*/ 3724275 w 4029075"/>
                  <a:gd name="connsiteY8" fmla="*/ 857250 h 862013"/>
                  <a:gd name="connsiteX9" fmla="*/ 4029075 w 4029075"/>
                  <a:gd name="connsiteY9" fmla="*/ 862013 h 862013"/>
                  <a:gd name="connsiteX0" fmla="*/ 0 w 4029075"/>
                  <a:gd name="connsiteY0" fmla="*/ 852488 h 852488"/>
                  <a:gd name="connsiteX1" fmla="*/ 385763 w 4029075"/>
                  <a:gd name="connsiteY1" fmla="*/ 852488 h 852488"/>
                  <a:gd name="connsiteX2" fmla="*/ 757238 w 4029075"/>
                  <a:gd name="connsiteY2" fmla="*/ 157163 h 852488"/>
                  <a:gd name="connsiteX3" fmla="*/ 1452563 w 4029075"/>
                  <a:gd name="connsiteY3" fmla="*/ 166688 h 852488"/>
                  <a:gd name="connsiteX4" fmla="*/ 1528763 w 4029075"/>
                  <a:gd name="connsiteY4" fmla="*/ 0 h 852488"/>
                  <a:gd name="connsiteX5" fmla="*/ 3262313 w 4029075"/>
                  <a:gd name="connsiteY5" fmla="*/ 9525 h 852488"/>
                  <a:gd name="connsiteX6" fmla="*/ 3500438 w 4029075"/>
                  <a:gd name="connsiteY6" fmla="*/ 628650 h 852488"/>
                  <a:gd name="connsiteX7" fmla="*/ 3657600 w 4029075"/>
                  <a:gd name="connsiteY7" fmla="*/ 628650 h 852488"/>
                  <a:gd name="connsiteX8" fmla="*/ 3724275 w 4029075"/>
                  <a:gd name="connsiteY8" fmla="*/ 847725 h 852488"/>
                  <a:gd name="connsiteX9" fmla="*/ 4029075 w 4029075"/>
                  <a:gd name="connsiteY9" fmla="*/ 852488 h 852488"/>
                  <a:gd name="connsiteX0" fmla="*/ 0 w 4029075"/>
                  <a:gd name="connsiteY0" fmla="*/ 857250 h 857250"/>
                  <a:gd name="connsiteX1" fmla="*/ 385763 w 4029075"/>
                  <a:gd name="connsiteY1" fmla="*/ 857250 h 857250"/>
                  <a:gd name="connsiteX2" fmla="*/ 757238 w 4029075"/>
                  <a:gd name="connsiteY2" fmla="*/ 161925 h 857250"/>
                  <a:gd name="connsiteX3" fmla="*/ 1452563 w 4029075"/>
                  <a:gd name="connsiteY3" fmla="*/ 171450 h 857250"/>
                  <a:gd name="connsiteX4" fmla="*/ 1528763 w 4029075"/>
                  <a:gd name="connsiteY4" fmla="*/ 4762 h 857250"/>
                  <a:gd name="connsiteX5" fmla="*/ 3257551 w 4029075"/>
                  <a:gd name="connsiteY5" fmla="*/ 0 h 857250"/>
                  <a:gd name="connsiteX6" fmla="*/ 3500438 w 4029075"/>
                  <a:gd name="connsiteY6" fmla="*/ 633412 h 857250"/>
                  <a:gd name="connsiteX7" fmla="*/ 3657600 w 4029075"/>
                  <a:gd name="connsiteY7" fmla="*/ 633412 h 857250"/>
                  <a:gd name="connsiteX8" fmla="*/ 3724275 w 4029075"/>
                  <a:gd name="connsiteY8" fmla="*/ 852487 h 857250"/>
                  <a:gd name="connsiteX9" fmla="*/ 4029075 w 4029075"/>
                  <a:gd name="connsiteY9" fmla="*/ 857250 h 857250"/>
                  <a:gd name="connsiteX0" fmla="*/ 0 w 4031457"/>
                  <a:gd name="connsiteY0" fmla="*/ 857250 h 857250"/>
                  <a:gd name="connsiteX1" fmla="*/ 385763 w 4031457"/>
                  <a:gd name="connsiteY1" fmla="*/ 857250 h 857250"/>
                  <a:gd name="connsiteX2" fmla="*/ 757238 w 4031457"/>
                  <a:gd name="connsiteY2" fmla="*/ 161925 h 857250"/>
                  <a:gd name="connsiteX3" fmla="*/ 1452563 w 4031457"/>
                  <a:gd name="connsiteY3" fmla="*/ 171450 h 857250"/>
                  <a:gd name="connsiteX4" fmla="*/ 1528763 w 4031457"/>
                  <a:gd name="connsiteY4" fmla="*/ 4762 h 857250"/>
                  <a:gd name="connsiteX5" fmla="*/ 3257551 w 4031457"/>
                  <a:gd name="connsiteY5" fmla="*/ 0 h 857250"/>
                  <a:gd name="connsiteX6" fmla="*/ 3500438 w 4031457"/>
                  <a:gd name="connsiteY6" fmla="*/ 633412 h 857250"/>
                  <a:gd name="connsiteX7" fmla="*/ 3657600 w 4031457"/>
                  <a:gd name="connsiteY7" fmla="*/ 633412 h 857250"/>
                  <a:gd name="connsiteX8" fmla="*/ 3724275 w 4031457"/>
                  <a:gd name="connsiteY8" fmla="*/ 852487 h 857250"/>
                  <a:gd name="connsiteX9" fmla="*/ 4031457 w 4031457"/>
                  <a:gd name="connsiteY9" fmla="*/ 850106 h 857250"/>
                  <a:gd name="connsiteX0" fmla="*/ 0 w 4031457"/>
                  <a:gd name="connsiteY0" fmla="*/ 857250 h 857250"/>
                  <a:gd name="connsiteX1" fmla="*/ 385763 w 4031457"/>
                  <a:gd name="connsiteY1" fmla="*/ 857250 h 857250"/>
                  <a:gd name="connsiteX2" fmla="*/ 757238 w 4031457"/>
                  <a:gd name="connsiteY2" fmla="*/ 161925 h 857250"/>
                  <a:gd name="connsiteX3" fmla="*/ 1452563 w 4031457"/>
                  <a:gd name="connsiteY3" fmla="*/ 171450 h 857250"/>
                  <a:gd name="connsiteX4" fmla="*/ 1528763 w 4031457"/>
                  <a:gd name="connsiteY4" fmla="*/ 4762 h 857250"/>
                  <a:gd name="connsiteX5" fmla="*/ 3257551 w 4031457"/>
                  <a:gd name="connsiteY5" fmla="*/ 0 h 857250"/>
                  <a:gd name="connsiteX6" fmla="*/ 3500438 w 4031457"/>
                  <a:gd name="connsiteY6" fmla="*/ 633412 h 857250"/>
                  <a:gd name="connsiteX7" fmla="*/ 3657600 w 4031457"/>
                  <a:gd name="connsiteY7" fmla="*/ 633412 h 857250"/>
                  <a:gd name="connsiteX8" fmla="*/ 3724275 w 4031457"/>
                  <a:gd name="connsiteY8" fmla="*/ 852487 h 857250"/>
                  <a:gd name="connsiteX9" fmla="*/ 4031457 w 4031457"/>
                  <a:gd name="connsiteY9" fmla="*/ 857250 h 857250"/>
                  <a:gd name="connsiteX0" fmla="*/ 0 w 4036220"/>
                  <a:gd name="connsiteY0" fmla="*/ 857250 h 857250"/>
                  <a:gd name="connsiteX1" fmla="*/ 385763 w 4036220"/>
                  <a:gd name="connsiteY1" fmla="*/ 857250 h 857250"/>
                  <a:gd name="connsiteX2" fmla="*/ 757238 w 4036220"/>
                  <a:gd name="connsiteY2" fmla="*/ 161925 h 857250"/>
                  <a:gd name="connsiteX3" fmla="*/ 1452563 w 4036220"/>
                  <a:gd name="connsiteY3" fmla="*/ 171450 h 857250"/>
                  <a:gd name="connsiteX4" fmla="*/ 1528763 w 4036220"/>
                  <a:gd name="connsiteY4" fmla="*/ 4762 h 857250"/>
                  <a:gd name="connsiteX5" fmla="*/ 3257551 w 4036220"/>
                  <a:gd name="connsiteY5" fmla="*/ 0 h 857250"/>
                  <a:gd name="connsiteX6" fmla="*/ 3500438 w 4036220"/>
                  <a:gd name="connsiteY6" fmla="*/ 633412 h 857250"/>
                  <a:gd name="connsiteX7" fmla="*/ 3657600 w 4036220"/>
                  <a:gd name="connsiteY7" fmla="*/ 633412 h 857250"/>
                  <a:gd name="connsiteX8" fmla="*/ 3724275 w 4036220"/>
                  <a:gd name="connsiteY8" fmla="*/ 852487 h 857250"/>
                  <a:gd name="connsiteX9" fmla="*/ 4036220 w 4036220"/>
                  <a:gd name="connsiteY9" fmla="*/ 850106 h 857250"/>
                  <a:gd name="connsiteX0" fmla="*/ 0 w 4036220"/>
                  <a:gd name="connsiteY0" fmla="*/ 857250 h 862012"/>
                  <a:gd name="connsiteX1" fmla="*/ 385763 w 4036220"/>
                  <a:gd name="connsiteY1" fmla="*/ 857250 h 862012"/>
                  <a:gd name="connsiteX2" fmla="*/ 757238 w 4036220"/>
                  <a:gd name="connsiteY2" fmla="*/ 161925 h 862012"/>
                  <a:gd name="connsiteX3" fmla="*/ 1452563 w 4036220"/>
                  <a:gd name="connsiteY3" fmla="*/ 171450 h 862012"/>
                  <a:gd name="connsiteX4" fmla="*/ 1528763 w 4036220"/>
                  <a:gd name="connsiteY4" fmla="*/ 4762 h 862012"/>
                  <a:gd name="connsiteX5" fmla="*/ 3257551 w 4036220"/>
                  <a:gd name="connsiteY5" fmla="*/ 0 h 862012"/>
                  <a:gd name="connsiteX6" fmla="*/ 3500438 w 4036220"/>
                  <a:gd name="connsiteY6" fmla="*/ 633412 h 862012"/>
                  <a:gd name="connsiteX7" fmla="*/ 3657600 w 4036220"/>
                  <a:gd name="connsiteY7" fmla="*/ 633412 h 862012"/>
                  <a:gd name="connsiteX8" fmla="*/ 3724275 w 4036220"/>
                  <a:gd name="connsiteY8" fmla="*/ 862012 h 862012"/>
                  <a:gd name="connsiteX9" fmla="*/ 4036220 w 4036220"/>
                  <a:gd name="connsiteY9" fmla="*/ 850106 h 862012"/>
                  <a:gd name="connsiteX0" fmla="*/ 0 w 4036220"/>
                  <a:gd name="connsiteY0" fmla="*/ 857250 h 862012"/>
                  <a:gd name="connsiteX1" fmla="*/ 385763 w 4036220"/>
                  <a:gd name="connsiteY1" fmla="*/ 857250 h 862012"/>
                  <a:gd name="connsiteX2" fmla="*/ 757238 w 4036220"/>
                  <a:gd name="connsiteY2" fmla="*/ 161925 h 862012"/>
                  <a:gd name="connsiteX3" fmla="*/ 1452563 w 4036220"/>
                  <a:gd name="connsiteY3" fmla="*/ 171450 h 862012"/>
                  <a:gd name="connsiteX4" fmla="*/ 1528763 w 4036220"/>
                  <a:gd name="connsiteY4" fmla="*/ 4762 h 862012"/>
                  <a:gd name="connsiteX5" fmla="*/ 3257551 w 4036220"/>
                  <a:gd name="connsiteY5" fmla="*/ 0 h 862012"/>
                  <a:gd name="connsiteX6" fmla="*/ 3500438 w 4036220"/>
                  <a:gd name="connsiteY6" fmla="*/ 633412 h 862012"/>
                  <a:gd name="connsiteX7" fmla="*/ 3657600 w 4036220"/>
                  <a:gd name="connsiteY7" fmla="*/ 633412 h 862012"/>
                  <a:gd name="connsiteX8" fmla="*/ 3724275 w 4036220"/>
                  <a:gd name="connsiteY8" fmla="*/ 862012 h 862012"/>
                  <a:gd name="connsiteX9" fmla="*/ 4036220 w 4036220"/>
                  <a:gd name="connsiteY9" fmla="*/ 857250 h 862012"/>
                  <a:gd name="connsiteX0" fmla="*/ 0 w 4036220"/>
                  <a:gd name="connsiteY0" fmla="*/ 857250 h 857250"/>
                  <a:gd name="connsiteX1" fmla="*/ 385763 w 4036220"/>
                  <a:gd name="connsiteY1" fmla="*/ 857250 h 857250"/>
                  <a:gd name="connsiteX2" fmla="*/ 757238 w 4036220"/>
                  <a:gd name="connsiteY2" fmla="*/ 161925 h 857250"/>
                  <a:gd name="connsiteX3" fmla="*/ 1452563 w 4036220"/>
                  <a:gd name="connsiteY3" fmla="*/ 171450 h 857250"/>
                  <a:gd name="connsiteX4" fmla="*/ 1528763 w 4036220"/>
                  <a:gd name="connsiteY4" fmla="*/ 4762 h 857250"/>
                  <a:gd name="connsiteX5" fmla="*/ 3257551 w 4036220"/>
                  <a:gd name="connsiteY5" fmla="*/ 0 h 857250"/>
                  <a:gd name="connsiteX6" fmla="*/ 3500438 w 4036220"/>
                  <a:gd name="connsiteY6" fmla="*/ 633412 h 857250"/>
                  <a:gd name="connsiteX7" fmla="*/ 3657600 w 4036220"/>
                  <a:gd name="connsiteY7" fmla="*/ 633412 h 857250"/>
                  <a:gd name="connsiteX8" fmla="*/ 3724275 w 4036220"/>
                  <a:gd name="connsiteY8" fmla="*/ 852487 h 857250"/>
                  <a:gd name="connsiteX9" fmla="*/ 4036220 w 4036220"/>
                  <a:gd name="connsiteY9" fmla="*/ 857250 h 857250"/>
                  <a:gd name="connsiteX0" fmla="*/ 0 w 4036220"/>
                  <a:gd name="connsiteY0" fmla="*/ 857250 h 857250"/>
                  <a:gd name="connsiteX1" fmla="*/ 385763 w 4036220"/>
                  <a:gd name="connsiteY1" fmla="*/ 857250 h 857250"/>
                  <a:gd name="connsiteX2" fmla="*/ 757238 w 4036220"/>
                  <a:gd name="connsiteY2" fmla="*/ 161925 h 857250"/>
                  <a:gd name="connsiteX3" fmla="*/ 1452563 w 4036220"/>
                  <a:gd name="connsiteY3" fmla="*/ 171450 h 857250"/>
                  <a:gd name="connsiteX4" fmla="*/ 1528763 w 4036220"/>
                  <a:gd name="connsiteY4" fmla="*/ 4762 h 857250"/>
                  <a:gd name="connsiteX5" fmla="*/ 3257551 w 4036220"/>
                  <a:gd name="connsiteY5" fmla="*/ 0 h 857250"/>
                  <a:gd name="connsiteX6" fmla="*/ 3500438 w 4036220"/>
                  <a:gd name="connsiteY6" fmla="*/ 633412 h 857250"/>
                  <a:gd name="connsiteX7" fmla="*/ 3657600 w 4036220"/>
                  <a:gd name="connsiteY7" fmla="*/ 633412 h 857250"/>
                  <a:gd name="connsiteX8" fmla="*/ 3724275 w 4036220"/>
                  <a:gd name="connsiteY8" fmla="*/ 857250 h 857250"/>
                  <a:gd name="connsiteX9" fmla="*/ 4036220 w 4036220"/>
                  <a:gd name="connsiteY9" fmla="*/ 85725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36220" h="857250">
                    <a:moveTo>
                      <a:pt x="0" y="857250"/>
                    </a:moveTo>
                    <a:lnTo>
                      <a:pt x="385763" y="857250"/>
                    </a:lnTo>
                    <a:lnTo>
                      <a:pt x="757238" y="161925"/>
                    </a:lnTo>
                    <a:lnTo>
                      <a:pt x="1452563" y="171450"/>
                    </a:lnTo>
                    <a:lnTo>
                      <a:pt x="1528763" y="4762"/>
                    </a:lnTo>
                    <a:lnTo>
                      <a:pt x="3257551" y="0"/>
                    </a:lnTo>
                    <a:lnTo>
                      <a:pt x="3500438" y="633412"/>
                    </a:lnTo>
                    <a:lnTo>
                      <a:pt x="3657600" y="633412"/>
                    </a:lnTo>
                    <a:lnTo>
                      <a:pt x="3724275" y="857250"/>
                    </a:lnTo>
                    <a:lnTo>
                      <a:pt x="4036220" y="857250"/>
                    </a:ln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8" name="Straight Connector 97"/>
              <p:cNvCxnSpPr/>
              <p:nvPr/>
            </p:nvCxnSpPr>
            <p:spPr>
              <a:xfrm>
                <a:off x="3054350" y="3921919"/>
                <a:ext cx="0" cy="6723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5784850" y="4394489"/>
                <a:ext cx="0" cy="1997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/>
              <p:nvPr/>
            </p:nvCxnSpPr>
            <p:spPr>
              <a:xfrm flipH="1" flipV="1">
                <a:off x="3056376" y="4451784"/>
                <a:ext cx="2722918" cy="0"/>
              </a:xfrm>
              <a:prstGeom prst="straightConnector1">
                <a:avLst/>
              </a:prstGeom>
              <a:ln w="31750">
                <a:headEnd type="triangle" w="med" len="lg"/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/>
            <p:cNvSpPr txBox="1"/>
            <p:nvPr/>
          </p:nvSpPr>
          <p:spPr>
            <a:xfrm>
              <a:off x="3477299" y="4260129"/>
              <a:ext cx="715004" cy="36933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range</a:t>
              </a:r>
              <a:endParaRPr lang="en-US" dirty="0"/>
            </a:p>
          </p:txBody>
        </p:sp>
      </p:grpSp>
      <p:grpSp>
        <p:nvGrpSpPr>
          <p:cNvPr id="115" name="Group 114"/>
          <p:cNvGrpSpPr>
            <a:grpSpLocks noChangeAspect="1"/>
          </p:cNvGrpSpPr>
          <p:nvPr/>
        </p:nvGrpSpPr>
        <p:grpSpPr>
          <a:xfrm>
            <a:off x="5954304" y="2419926"/>
            <a:ext cx="1924018" cy="1681019"/>
            <a:chOff x="4140174" y="369464"/>
            <a:chExt cx="2907170" cy="2540000"/>
          </a:xfrm>
        </p:grpSpPr>
        <p:pic>
          <p:nvPicPr>
            <p:cNvPr id="116" name="Picture 6" descr="https://encrypted-tbn1.gstatic.com/images?q=tbn:ANd9GcRqixdtBwTQu_3iJ5KdPtNhAz9qisuusfJuNr8NSJY4_OcYQOYi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1" b="18592"/>
            <a:stretch/>
          </p:blipFill>
          <p:spPr bwMode="auto">
            <a:xfrm>
              <a:off x="4327235" y="369464"/>
              <a:ext cx="2720109" cy="2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0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91" t="33928" r="38356" b="42203"/>
            <a:stretch/>
          </p:blipFill>
          <p:spPr bwMode="auto">
            <a:xfrm>
              <a:off x="4140174" y="1608743"/>
              <a:ext cx="1484129" cy="895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 14" descr="https://encrypted-tbn0.gstatic.com/images?q=tbn:ANd9GcQy-AisH-DXJoUbgbw_rAtAd9zavb-ZDzPgY0MuJigrsH7TUxufgQ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DFDFB"/>
                </a:clrFrom>
                <a:clrTo>
                  <a:srgbClr val="FDFD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9289" y="1847271"/>
              <a:ext cx="1061980" cy="486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4914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2888254" y="1601751"/>
            <a:ext cx="4765638" cy="3341013"/>
            <a:chOff x="2888254" y="1601751"/>
            <a:chExt cx="4765638" cy="3341013"/>
          </a:xfrm>
        </p:grpSpPr>
        <p:cxnSp>
          <p:nvCxnSpPr>
            <p:cNvPr id="109" name="Shape 26"/>
            <p:cNvCxnSpPr/>
            <p:nvPr/>
          </p:nvCxnSpPr>
          <p:spPr>
            <a:xfrm>
              <a:off x="2888254" y="1662697"/>
              <a:ext cx="3652887" cy="2692592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2888254" y="1601751"/>
              <a:ext cx="4765638" cy="3341013"/>
              <a:chOff x="2888254" y="1601751"/>
              <a:chExt cx="4765638" cy="3341013"/>
            </a:xfrm>
          </p:grpSpPr>
          <p:cxnSp>
            <p:nvCxnSpPr>
              <p:cNvPr id="100" name="Shape 12"/>
              <p:cNvCxnSpPr/>
              <p:nvPr/>
            </p:nvCxnSpPr>
            <p:spPr>
              <a:xfrm>
                <a:off x="2888254" y="1662697"/>
                <a:ext cx="203357" cy="342694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hape 7"/>
              <p:cNvCxnSpPr/>
              <p:nvPr/>
            </p:nvCxnSpPr>
            <p:spPr>
              <a:xfrm>
                <a:off x="2888254" y="1662697"/>
                <a:ext cx="4699797" cy="3280067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hape 13"/>
              <p:cNvCxnSpPr/>
              <p:nvPr/>
            </p:nvCxnSpPr>
            <p:spPr>
              <a:xfrm>
                <a:off x="2888254" y="1662697"/>
                <a:ext cx="958161" cy="930168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hape 24"/>
              <p:cNvCxnSpPr/>
              <p:nvPr/>
            </p:nvCxnSpPr>
            <p:spPr>
              <a:xfrm>
                <a:off x="2888254" y="1662697"/>
                <a:ext cx="1781253" cy="1517643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hape 25"/>
              <p:cNvCxnSpPr/>
              <p:nvPr/>
            </p:nvCxnSpPr>
            <p:spPr>
              <a:xfrm>
                <a:off x="2888254" y="1662697"/>
                <a:ext cx="2662465" cy="2105117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>
                <a:spLocks noChangeAspect="1"/>
              </p:cNvSpPr>
              <p:nvPr/>
            </p:nvSpPr>
            <p:spPr>
              <a:xfrm>
                <a:off x="3022136" y="1601751"/>
                <a:ext cx="140994" cy="14099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14" name="Oval 113"/>
              <p:cNvSpPr>
                <a:spLocks noChangeAspect="1"/>
              </p:cNvSpPr>
              <p:nvPr/>
            </p:nvSpPr>
            <p:spPr>
              <a:xfrm>
                <a:off x="3781455" y="1601751"/>
                <a:ext cx="140994" cy="14099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4588735" y="1601751"/>
                <a:ext cx="140994" cy="14099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5481936" y="1601751"/>
                <a:ext cx="140994" cy="14099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6461061" y="1603709"/>
                <a:ext cx="137077" cy="1370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24" name="Oval 123"/>
              <p:cNvSpPr>
                <a:spLocks noChangeAspect="1"/>
              </p:cNvSpPr>
              <p:nvPr/>
            </p:nvSpPr>
            <p:spPr>
              <a:xfrm>
                <a:off x="7516815" y="1603709"/>
                <a:ext cx="137077" cy="1370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3671553" y="2189225"/>
            <a:ext cx="3982339" cy="2753539"/>
            <a:chOff x="3671553" y="2189225"/>
            <a:chExt cx="3982339" cy="2753539"/>
          </a:xfrm>
        </p:grpSpPr>
        <p:cxnSp>
          <p:nvCxnSpPr>
            <p:cNvPr id="106" name="Shape 20"/>
            <p:cNvCxnSpPr/>
            <p:nvPr/>
          </p:nvCxnSpPr>
          <p:spPr>
            <a:xfrm>
              <a:off x="3671553" y="2250171"/>
              <a:ext cx="3916497" cy="2692592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hape 27"/>
            <p:cNvCxnSpPr/>
            <p:nvPr/>
          </p:nvCxnSpPr>
          <p:spPr>
            <a:xfrm>
              <a:off x="5373724" y="3425121"/>
              <a:ext cx="2214327" cy="1517643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hape 28"/>
            <p:cNvCxnSpPr/>
            <p:nvPr/>
          </p:nvCxnSpPr>
          <p:spPr>
            <a:xfrm>
              <a:off x="6352848" y="4012595"/>
              <a:ext cx="1235203" cy="930168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hape 29"/>
            <p:cNvCxnSpPr/>
            <p:nvPr/>
          </p:nvCxnSpPr>
          <p:spPr>
            <a:xfrm>
              <a:off x="7392226" y="4600070"/>
              <a:ext cx="195825" cy="34269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7516815" y="2189225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7516815" y="3352185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>
              <a:off x="7516815" y="3939659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7516815" y="4527134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470855" y="2764710"/>
            <a:ext cx="3915680" cy="2765528"/>
            <a:chOff x="4470855" y="2764710"/>
            <a:chExt cx="3915680" cy="2765528"/>
          </a:xfrm>
        </p:grpSpPr>
        <p:cxnSp>
          <p:nvCxnSpPr>
            <p:cNvPr id="98" name="Shape 19"/>
            <p:cNvCxnSpPr/>
            <p:nvPr/>
          </p:nvCxnSpPr>
          <p:spPr>
            <a:xfrm>
              <a:off x="4470855" y="2837646"/>
              <a:ext cx="3851539" cy="2692592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8249458" y="2764710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7516815" y="2769107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9" name="Rectangle 8"/>
          <p:cNvSpPr/>
          <p:nvPr/>
        </p:nvSpPr>
        <p:spPr>
          <a:xfrm>
            <a:off x="1641368" y="1417916"/>
            <a:ext cx="1246885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Geometry</a:t>
            </a:r>
          </a:p>
          <a:p>
            <a:pPr algn="ctr"/>
            <a:r>
              <a:rPr lang="en-US" sz="1400" dirty="0" smtClean="0"/>
              <a:t>(MSTCGEOM)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11667" y="2005390"/>
            <a:ext cx="1159886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Wave Drag</a:t>
            </a:r>
          </a:p>
          <a:p>
            <a:pPr algn="ctr"/>
            <a:r>
              <a:rPr lang="en-US" sz="1400" dirty="0" smtClean="0"/>
              <a:t>(AWAVE)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221972" y="2592865"/>
            <a:ext cx="1248883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Aeroelasticity (ASTROS)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000576" y="4942763"/>
            <a:ext cx="1174949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Performance (MSTCPERF)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561393" y="830441"/>
            <a:ext cx="1543561" cy="489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Area, Taper Ratio,</a:t>
            </a:r>
          </a:p>
          <a:p>
            <a:pPr algn="ctr"/>
            <a:r>
              <a:rPr lang="en-US" sz="1400" dirty="0" smtClean="0"/>
              <a:t>&amp; Aspect Ratio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881788" y="5530238"/>
            <a:ext cx="881212" cy="489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Range &amp; Weight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65291" y="3180339"/>
            <a:ext cx="1408433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Viscous &amp; Profile Drag (FRICTION)</a:t>
            </a:r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4748590" y="3767814"/>
            <a:ext cx="1604258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Subsonic Induced Drag (TORNADO)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5690055" y="4355289"/>
            <a:ext cx="1702170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Supersonic Induced Drag (WINGDES)</a:t>
            </a:r>
            <a:endParaRPr lang="en-US" sz="1400" dirty="0"/>
          </a:p>
        </p:txBody>
      </p:sp>
      <p:sp>
        <p:nvSpPr>
          <p:cNvPr id="47" name="Right Arrow 46"/>
          <p:cNvSpPr/>
          <p:nvPr/>
        </p:nvSpPr>
        <p:spPr>
          <a:xfrm>
            <a:off x="1752600" y="2669960"/>
            <a:ext cx="1288611" cy="4009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aeroelasticity</a:t>
            </a:r>
            <a:endParaRPr lang="en-US" sz="12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1066800" y="2057291"/>
            <a:ext cx="4489011" cy="2743250"/>
            <a:chOff x="1066800" y="2057291"/>
            <a:chExt cx="4489011" cy="2743250"/>
          </a:xfrm>
        </p:grpSpPr>
        <p:sp>
          <p:nvSpPr>
            <p:cNvPr id="5" name="Right Arrow 4"/>
            <p:cNvSpPr/>
            <p:nvPr/>
          </p:nvSpPr>
          <p:spPr>
            <a:xfrm>
              <a:off x="1066800" y="2057291"/>
              <a:ext cx="1288611" cy="4009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aerodynamics</a:t>
              </a:r>
              <a:endParaRPr lang="en-US" sz="1200" dirty="0"/>
            </a:p>
          </p:txBody>
        </p:sp>
        <p:sp>
          <p:nvSpPr>
            <p:cNvPr id="48" name="Right Arrow 47"/>
            <p:cNvSpPr/>
            <p:nvPr/>
          </p:nvSpPr>
          <p:spPr>
            <a:xfrm>
              <a:off x="2514600" y="3224649"/>
              <a:ext cx="1288611" cy="4009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aerodynamics</a:t>
              </a:r>
              <a:endParaRPr lang="en-US" sz="1200" dirty="0"/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3276600" y="3812123"/>
              <a:ext cx="1288611" cy="4009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aerodynamics</a:t>
              </a:r>
              <a:endParaRPr lang="en-US" sz="1200" dirty="0"/>
            </a:p>
          </p:txBody>
        </p:sp>
        <p:sp>
          <p:nvSpPr>
            <p:cNvPr id="50" name="Right Arrow 49"/>
            <p:cNvSpPr/>
            <p:nvPr/>
          </p:nvSpPr>
          <p:spPr>
            <a:xfrm>
              <a:off x="4267200" y="4399598"/>
              <a:ext cx="1288611" cy="4009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aerodynamics</a:t>
              </a:r>
              <a:endParaRPr lang="en-US" sz="1200" dirty="0"/>
            </a:p>
          </p:txBody>
        </p:sp>
      </p:grpSp>
      <p:sp>
        <p:nvSpPr>
          <p:cNvPr id="51" name="Right Arrow 50"/>
          <p:cNvSpPr/>
          <p:nvPr/>
        </p:nvSpPr>
        <p:spPr>
          <a:xfrm>
            <a:off x="5562600" y="4994664"/>
            <a:ext cx="1288611" cy="40094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performance</a:t>
            </a:r>
            <a:endParaRPr lang="en-US" sz="1200" dirty="0"/>
          </a:p>
        </p:txBody>
      </p:sp>
      <p:sp>
        <p:nvSpPr>
          <p:cNvPr id="52" name="Right Arrow 51"/>
          <p:cNvSpPr/>
          <p:nvPr/>
        </p:nvSpPr>
        <p:spPr>
          <a:xfrm>
            <a:off x="228600" y="1471776"/>
            <a:ext cx="1288611" cy="40094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geometry</a:t>
            </a:r>
            <a:endParaRPr lang="en-US" sz="1200" dirty="0"/>
          </a:p>
        </p:txBody>
      </p:sp>
      <p:sp>
        <p:nvSpPr>
          <p:cNvPr id="53" name="Rectangle 52"/>
          <p:cNvSpPr/>
          <p:nvPr/>
        </p:nvSpPr>
        <p:spPr>
          <a:xfrm>
            <a:off x="3169760" y="2947549"/>
            <a:ext cx="470459" cy="355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hape 17"/>
          <p:cNvCxnSpPr/>
          <p:nvPr/>
        </p:nvCxnSpPr>
        <p:spPr>
          <a:xfrm>
            <a:off x="8175525" y="5187544"/>
            <a:ext cx="146869" cy="342694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hape 18"/>
          <p:cNvCxnSpPr/>
          <p:nvPr/>
        </p:nvCxnSpPr>
        <p:spPr>
          <a:xfrm>
            <a:off x="2104954" y="1075222"/>
            <a:ext cx="159857" cy="342694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>
            <a:spLocks noChangeAspect="1"/>
          </p:cNvSpPr>
          <p:nvPr/>
        </p:nvSpPr>
        <p:spPr>
          <a:xfrm>
            <a:off x="8249458" y="5126598"/>
            <a:ext cx="137077" cy="137077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790">
        <p:fade/>
      </p:transition>
    </mc:Choice>
    <mc:Fallback xmlns="">
      <p:transition spd="med" advTm="5379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0200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MSTC and 6</a:t>
            </a:r>
            <a:r>
              <a:rPr lang="en-US" baseline="30000" dirty="0" smtClean="0"/>
              <a:t>th</a:t>
            </a:r>
            <a:r>
              <a:rPr lang="en-US" dirty="0" smtClean="0"/>
              <a:t> Generation Fighter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hysics-based analyses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ntegrated MDA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ultidisciplinary optimization </a:t>
            </a:r>
            <a:r>
              <a:rPr lang="en-US" dirty="0"/>
              <a:t>(MDO</a:t>
            </a:r>
            <a:r>
              <a:rPr lang="en-US" dirty="0" smtClean="0"/>
              <a:t>) algorithms </a:t>
            </a:r>
          </a:p>
          <a:p>
            <a:pPr lvl="1"/>
            <a:r>
              <a:rPr lang="en-US" dirty="0" smtClean="0"/>
              <a:t>Process integration and design optimization software: SORCER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ESAV Baseline</a:t>
            </a:r>
          </a:p>
          <a:p>
            <a:pPr lvl="1"/>
            <a:r>
              <a:rPr lang="en-US" dirty="0" smtClean="0"/>
              <a:t>Small, single engine fighter</a:t>
            </a:r>
          </a:p>
          <a:p>
            <a:pPr lvl="1"/>
            <a:r>
              <a:rPr lang="en-US" dirty="0" smtClean="0"/>
              <a:t>~30k lb TOGW</a:t>
            </a:r>
          </a:p>
          <a:p>
            <a:pPr lvl="1"/>
            <a:r>
              <a:rPr lang="en-US" dirty="0" smtClean="0"/>
              <a:t>~25k lb thrust engine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ESAV MDA in SORCER</a:t>
            </a:r>
          </a:p>
          <a:p>
            <a:pPr lvl="1"/>
            <a:r>
              <a:rPr lang="en-US" dirty="0" smtClean="0"/>
              <a:t>Geometry generation</a:t>
            </a:r>
          </a:p>
          <a:p>
            <a:pPr lvl="1"/>
            <a:r>
              <a:rPr lang="en-US" dirty="0" smtClean="0"/>
              <a:t>Aerodynamics</a:t>
            </a:r>
          </a:p>
          <a:p>
            <a:pPr lvl="1"/>
            <a:r>
              <a:rPr lang="en-US" dirty="0" err="1" smtClean="0"/>
              <a:t>Aeroelasticity</a:t>
            </a:r>
            <a:endParaRPr lang="en-US" dirty="0"/>
          </a:p>
          <a:p>
            <a:pPr lvl="1"/>
            <a:r>
              <a:rPr lang="en-US" dirty="0" smtClean="0"/>
              <a:t>Structural mechanics</a:t>
            </a:r>
          </a:p>
          <a:p>
            <a:pPr lvl="1"/>
            <a:r>
              <a:rPr lang="en-US" dirty="0" smtClean="0"/>
              <a:t>Performance</a:t>
            </a:r>
          </a:p>
          <a:p>
            <a:endParaRPr lang="en-US" dirty="0"/>
          </a:p>
        </p:txBody>
      </p:sp>
      <p:pic>
        <p:nvPicPr>
          <p:cNvPr id="10" name="Picture 9" descr="D:\Screen shot 2012-08-13 at 8.30.44 AM.png"/>
          <p:cNvPicPr/>
          <p:nvPr/>
        </p:nvPicPr>
        <p:blipFill>
          <a:blip r:embed="rId3" cstate="print"/>
          <a:srcRect t="5707"/>
          <a:stretch>
            <a:fillRect/>
          </a:stretch>
        </p:blipFill>
        <p:spPr bwMode="auto">
          <a:xfrm rot="780865">
            <a:off x="5596844" y="1502597"/>
            <a:ext cx="3399847" cy="1808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advTm="551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ESAV Analysis via Space Computing Demo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25789" y="3224338"/>
            <a:ext cx="4893289" cy="3006306"/>
            <a:chOff x="1037371" y="2192547"/>
            <a:chExt cx="4893289" cy="3006306"/>
          </a:xfrm>
        </p:grpSpPr>
        <p:sp>
          <p:nvSpPr>
            <p:cNvPr id="45" name="Rectangle 44"/>
            <p:cNvSpPr/>
            <p:nvPr/>
          </p:nvSpPr>
          <p:spPr>
            <a:xfrm>
              <a:off x="1037371" y="2192547"/>
              <a:ext cx="933766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Geometry</a:t>
              </a:r>
            </a:p>
            <a:p>
              <a:pPr algn="ctr"/>
              <a:r>
                <a:rPr lang="en-US" sz="1000" dirty="0" smtClean="0"/>
                <a:t>(MSTCGEOM)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9119" y="2632494"/>
              <a:ext cx="868614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Wave Drag</a:t>
              </a:r>
            </a:p>
            <a:p>
              <a:pPr algn="ctr"/>
              <a:r>
                <a:rPr lang="en-US" sz="1000" dirty="0" smtClean="0"/>
                <a:t>(AWAVE)</a:t>
              </a:r>
              <a:endParaRPr lang="en-US" sz="10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21051" y="3072442"/>
              <a:ext cx="935262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Aeroelasticity (ASTROS)</a:t>
              </a:r>
              <a:endParaRPr lang="en-US" sz="10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50766" y="4832230"/>
              <a:ext cx="879894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Performance (MSTCPERF)</a:t>
              </a:r>
              <a:endParaRPr lang="en-US" sz="10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77706" y="3512389"/>
              <a:ext cx="1054745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Viscous &amp; Profile Drag (FRICTION)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364302" y="3952336"/>
              <a:ext cx="1201395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Subsonic Induced Drag (TORNADO)</a:t>
              </a:r>
              <a:endParaRPr lang="en-US" sz="10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69346" y="4392283"/>
              <a:ext cx="1274719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Supersonic Induced Drag (WINGDES)</a:t>
              </a:r>
              <a:endParaRPr lang="en-US" sz="10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720124" y="1183688"/>
            <a:ext cx="6142008" cy="3886200"/>
            <a:chOff x="228600" y="1752600"/>
            <a:chExt cx="6142008" cy="3886200"/>
          </a:xfrm>
        </p:grpSpPr>
        <p:grpSp>
          <p:nvGrpSpPr>
            <p:cNvPr id="57" name="Group 56"/>
            <p:cNvGrpSpPr/>
            <p:nvPr/>
          </p:nvGrpSpPr>
          <p:grpSpPr>
            <a:xfrm>
              <a:off x="1971137" y="2330217"/>
              <a:ext cx="4117545" cy="2941960"/>
              <a:chOff x="1971137" y="2330217"/>
              <a:chExt cx="4117545" cy="2941960"/>
            </a:xfrm>
          </p:grpSpPr>
          <p:cxnSp>
            <p:nvCxnSpPr>
              <p:cNvPr id="61" name="Shape 29"/>
              <p:cNvCxnSpPr/>
              <p:nvPr/>
            </p:nvCxnSpPr>
            <p:spPr>
              <a:xfrm>
                <a:off x="5344065" y="4575595"/>
                <a:ext cx="146648" cy="256635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/>
              <p:cNvGrpSpPr/>
              <p:nvPr/>
            </p:nvGrpSpPr>
            <p:grpSpPr>
              <a:xfrm>
                <a:off x="1971137" y="2330217"/>
                <a:ext cx="4117545" cy="2941960"/>
                <a:chOff x="1971137" y="2330217"/>
                <a:chExt cx="4117545" cy="2941960"/>
              </a:xfrm>
            </p:grpSpPr>
            <p:cxnSp>
              <p:nvCxnSpPr>
                <p:cNvPr id="63" name="Shape 12"/>
                <p:cNvCxnSpPr/>
                <p:nvPr/>
              </p:nvCxnSpPr>
              <p:spPr>
                <a:xfrm>
                  <a:off x="1971137" y="2375859"/>
                  <a:ext cx="152289" cy="256635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hape 13"/>
                <p:cNvCxnSpPr/>
                <p:nvPr/>
              </p:nvCxnSpPr>
              <p:spPr>
                <a:xfrm>
                  <a:off x="1971137" y="2375859"/>
                  <a:ext cx="717545" cy="696583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hape 24"/>
                <p:cNvCxnSpPr/>
                <p:nvPr/>
              </p:nvCxnSpPr>
              <p:spPr>
                <a:xfrm>
                  <a:off x="1971137" y="2375859"/>
                  <a:ext cx="1333942" cy="1136530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hape 25"/>
                <p:cNvCxnSpPr/>
                <p:nvPr/>
              </p:nvCxnSpPr>
              <p:spPr>
                <a:xfrm>
                  <a:off x="1971137" y="2375859"/>
                  <a:ext cx="1993863" cy="1576477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7" name="Group 66"/>
                <p:cNvGrpSpPr/>
                <p:nvPr/>
              </p:nvGrpSpPr>
              <p:grpSpPr>
                <a:xfrm>
                  <a:off x="1971137" y="2330217"/>
                  <a:ext cx="4117545" cy="2941960"/>
                  <a:chOff x="1971137" y="2330217"/>
                  <a:chExt cx="4117545" cy="2941960"/>
                </a:xfrm>
              </p:grpSpPr>
              <p:cxnSp>
                <p:nvCxnSpPr>
                  <p:cNvPr id="68" name="Shape 17"/>
                  <p:cNvCxnSpPr>
                    <a:endCxn id="59" idx="0"/>
                  </p:cNvCxnSpPr>
                  <p:nvPr/>
                </p:nvCxnSpPr>
                <p:spPr>
                  <a:xfrm>
                    <a:off x="5930660" y="5015542"/>
                    <a:ext cx="109988" cy="256635"/>
                  </a:xfrm>
                  <a:prstGeom prst="bentConnector2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1971137" y="2330217"/>
                    <a:ext cx="4117545" cy="2941960"/>
                    <a:chOff x="1971137" y="2330217"/>
                    <a:chExt cx="4117545" cy="2941960"/>
                  </a:xfrm>
                </p:grpSpPr>
                <p:cxnSp>
                  <p:nvCxnSpPr>
                    <p:cNvPr id="70" name="Shape 7"/>
                    <p:cNvCxnSpPr/>
                    <p:nvPr/>
                  </p:nvCxnSpPr>
                  <p:spPr>
                    <a:xfrm>
                      <a:off x="1971137" y="2375859"/>
                      <a:ext cx="3519576" cy="2456371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hape 19"/>
                    <p:cNvCxnSpPr>
                      <a:endCxn id="59" idx="0"/>
                    </p:cNvCxnSpPr>
                    <p:nvPr/>
                  </p:nvCxnSpPr>
                  <p:spPr>
                    <a:xfrm>
                      <a:off x="3156313" y="3255754"/>
                      <a:ext cx="2884335" cy="2016423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hape 20"/>
                    <p:cNvCxnSpPr/>
                    <p:nvPr/>
                  </p:nvCxnSpPr>
                  <p:spPr>
                    <a:xfrm>
                      <a:off x="2557733" y="2815806"/>
                      <a:ext cx="2932980" cy="2016424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hape 26"/>
                    <p:cNvCxnSpPr/>
                    <p:nvPr/>
                  </p:nvCxnSpPr>
                  <p:spPr>
                    <a:xfrm>
                      <a:off x="1971137" y="2375859"/>
                      <a:ext cx="2735569" cy="2016424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hape 27"/>
                    <p:cNvCxnSpPr/>
                    <p:nvPr/>
                  </p:nvCxnSpPr>
                  <p:spPr>
                    <a:xfrm>
                      <a:off x="3832451" y="3695701"/>
                      <a:ext cx="1658262" cy="1136529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hape 28"/>
                    <p:cNvCxnSpPr/>
                    <p:nvPr/>
                  </p:nvCxnSpPr>
                  <p:spPr>
                    <a:xfrm>
                      <a:off x="4565697" y="4135648"/>
                      <a:ext cx="925016" cy="696582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Oval 75"/>
                    <p:cNvSpPr>
                      <a:spLocks noChangeAspect="1"/>
                    </p:cNvSpPr>
                    <p:nvPr/>
                  </p:nvSpPr>
                  <p:spPr>
                    <a:xfrm>
                      <a:off x="2071397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7" name="Oval 76"/>
                    <p:cNvSpPr>
                      <a:spLocks noChangeAspect="1"/>
                    </p:cNvSpPr>
                    <p:nvPr/>
                  </p:nvSpPr>
                  <p:spPr>
                    <a:xfrm>
                      <a:off x="2640036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8" name="Oval 77"/>
                    <p:cNvSpPr>
                      <a:spLocks noChangeAspect="1"/>
                    </p:cNvSpPr>
                    <p:nvPr/>
                  </p:nvSpPr>
                  <p:spPr>
                    <a:xfrm>
                      <a:off x="3244590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9" name="Oval 78"/>
                    <p:cNvSpPr>
                      <a:spLocks noChangeAspect="1"/>
                    </p:cNvSpPr>
                    <p:nvPr/>
                  </p:nvSpPr>
                  <p:spPr>
                    <a:xfrm>
                      <a:off x="3913490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0" name="Oval 79"/>
                    <p:cNvSpPr>
                      <a:spLocks noChangeAspect="1"/>
                    </p:cNvSpPr>
                    <p:nvPr/>
                  </p:nvSpPr>
                  <p:spPr>
                    <a:xfrm>
                      <a:off x="4646735" y="233168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1" name="Oval 80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2770165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2" name="Oval 81"/>
                    <p:cNvSpPr>
                      <a:spLocks noChangeAspect="1"/>
                    </p:cNvSpPr>
                    <p:nvPr/>
                  </p:nvSpPr>
                  <p:spPr>
                    <a:xfrm>
                      <a:off x="5986028" y="3201133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3" name="Oval 82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3641080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4" name="Oval 83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4081027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5" name="Oval 84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452097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6" name="Oval 85"/>
                    <p:cNvSpPr>
                      <a:spLocks noChangeAspect="1"/>
                    </p:cNvSpPr>
                    <p:nvPr/>
                  </p:nvSpPr>
                  <p:spPr>
                    <a:xfrm>
                      <a:off x="5986028" y="4969900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7" name="Oval 86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233168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8" name="Oval 87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3204426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</p:grpSp>
          </p:grpSp>
        </p:grpSp>
        <p:sp>
          <p:nvSpPr>
            <p:cNvPr id="58" name="Rounded Rectangle 57"/>
            <p:cNvSpPr/>
            <p:nvPr/>
          </p:nvSpPr>
          <p:spPr>
            <a:xfrm>
              <a:off x="228600" y="1752600"/>
              <a:ext cx="1155940" cy="36662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Area, Taper Ratio,</a:t>
              </a:r>
            </a:p>
            <a:p>
              <a:pPr algn="ctr"/>
              <a:r>
                <a:rPr lang="en-US" sz="1000" dirty="0" smtClean="0"/>
                <a:t>&amp; Aspect Ratio</a:t>
              </a: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710687" y="5272177"/>
              <a:ext cx="659921" cy="36662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Range &amp; Weight</a:t>
              </a:r>
            </a:p>
          </p:txBody>
        </p:sp>
        <p:cxnSp>
          <p:nvCxnSpPr>
            <p:cNvPr id="60" name="Shape 18"/>
            <p:cNvCxnSpPr>
              <a:stCxn id="58" idx="3"/>
            </p:cNvCxnSpPr>
            <p:nvPr/>
          </p:nvCxnSpPr>
          <p:spPr>
            <a:xfrm>
              <a:off x="1384540" y="1935912"/>
              <a:ext cx="119714" cy="256635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3527939" y="1627814"/>
            <a:ext cx="4893289" cy="3006306"/>
            <a:chOff x="1037371" y="2183669"/>
            <a:chExt cx="4893289" cy="3006306"/>
          </a:xfrm>
        </p:grpSpPr>
        <p:sp>
          <p:nvSpPr>
            <p:cNvPr id="90" name="Rectangle 89"/>
            <p:cNvSpPr/>
            <p:nvPr/>
          </p:nvSpPr>
          <p:spPr>
            <a:xfrm>
              <a:off x="1037371" y="2183669"/>
              <a:ext cx="933766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Geometry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(MSTCGEOM)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9119" y="2623616"/>
              <a:ext cx="868614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Wave Drag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(AWAVE)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221051" y="3063564"/>
              <a:ext cx="935262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Aeroelasticity (ASTROS)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050766" y="4823352"/>
              <a:ext cx="879894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Performance (MSTCPERF)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77706" y="3503511"/>
              <a:ext cx="1054745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Viscous &amp; Profile Drag (FRICTION)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364302" y="3943458"/>
              <a:ext cx="1201395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Subsonic Induced Drag (TORNADO)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069346" y="4383405"/>
              <a:ext cx="1274719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Supersonic Induced Drag (WINGDES)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33400" y="2590800"/>
            <a:ext cx="2575020" cy="3965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800" dirty="0" err="1"/>
              <a:t>AirVehicle</a:t>
            </a:r>
            <a:r>
              <a:rPr lang="en-US" sz="1800" dirty="0"/>
              <a:t> </a:t>
            </a:r>
            <a:r>
              <a:rPr lang="en-US" sz="1800" dirty="0" smtClean="0"/>
              <a:t>Provider</a:t>
            </a:r>
            <a:endParaRPr lang="en-US" sz="1800" dirty="0"/>
          </a:p>
        </p:txBody>
      </p:sp>
      <p:sp>
        <p:nvSpPr>
          <p:cNvPr id="98" name="TextBox 97"/>
          <p:cNvSpPr txBox="1"/>
          <p:nvPr/>
        </p:nvSpPr>
        <p:spPr>
          <a:xfrm>
            <a:off x="5942367" y="1158376"/>
            <a:ext cx="2697545" cy="4079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800" dirty="0"/>
              <a:t>Engineering ESAV </a:t>
            </a:r>
            <a:r>
              <a:rPr lang="en-US" sz="1800" dirty="0" smtClean="0"/>
              <a:t>Model</a:t>
            </a:r>
            <a:endParaRPr lang="en-US" sz="1800" dirty="0"/>
          </a:p>
        </p:txBody>
      </p:sp>
      <p:grpSp>
        <p:nvGrpSpPr>
          <p:cNvPr id="246" name="Group 245"/>
          <p:cNvGrpSpPr/>
          <p:nvPr/>
        </p:nvGrpSpPr>
        <p:grpSpPr>
          <a:xfrm>
            <a:off x="838200" y="1219200"/>
            <a:ext cx="1881924" cy="276999"/>
            <a:chOff x="838200" y="1219200"/>
            <a:chExt cx="1881924" cy="276999"/>
          </a:xfrm>
        </p:grpSpPr>
        <p:sp>
          <p:nvSpPr>
            <p:cNvPr id="175" name="Rectangle 174"/>
            <p:cNvSpPr/>
            <p:nvPr/>
          </p:nvSpPr>
          <p:spPr>
            <a:xfrm>
              <a:off x="838200" y="1219200"/>
              <a:ext cx="1299651" cy="276999"/>
            </a:xfrm>
            <a:prstGeom prst="rect">
              <a:avLst/>
            </a:prstGeom>
            <a:solidFill>
              <a:srgbClr val="FFFFBD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independent </a:t>
              </a:r>
              <a:r>
                <a:rPr lang="en-US" sz="1200" dirty="0" err="1" smtClean="0"/>
                <a:t>vars</a:t>
              </a:r>
              <a:endParaRPr lang="en-US" sz="1200" dirty="0"/>
            </a:p>
          </p:txBody>
        </p:sp>
        <p:cxnSp>
          <p:nvCxnSpPr>
            <p:cNvPr id="177" name="Straight Arrow Connector 176"/>
            <p:cNvCxnSpPr>
              <a:stCxn id="175" idx="3"/>
              <a:endCxn id="58" idx="1"/>
            </p:cNvCxnSpPr>
            <p:nvPr/>
          </p:nvCxnSpPr>
          <p:spPr>
            <a:xfrm>
              <a:off x="2137851" y="1357700"/>
              <a:ext cx="582273" cy="930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/>
          <p:cNvGrpSpPr/>
          <p:nvPr/>
        </p:nvGrpSpPr>
        <p:grpSpPr>
          <a:xfrm>
            <a:off x="7086600" y="5069888"/>
            <a:ext cx="1445572" cy="769711"/>
            <a:chOff x="7086600" y="5069888"/>
            <a:chExt cx="1445572" cy="769711"/>
          </a:xfrm>
        </p:grpSpPr>
        <p:sp>
          <p:nvSpPr>
            <p:cNvPr id="181" name="Rectangle 180"/>
            <p:cNvSpPr/>
            <p:nvPr/>
          </p:nvSpPr>
          <p:spPr>
            <a:xfrm>
              <a:off x="7086600" y="5562600"/>
              <a:ext cx="1188274" cy="276999"/>
            </a:xfrm>
            <a:prstGeom prst="rect">
              <a:avLst/>
            </a:prstGeom>
            <a:solidFill>
              <a:srgbClr val="FFFFBD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dependent </a:t>
              </a:r>
              <a:r>
                <a:rPr lang="en-US" sz="1200" dirty="0" err="1" smtClean="0"/>
                <a:t>vars</a:t>
              </a:r>
              <a:endParaRPr lang="en-US" sz="1200" dirty="0"/>
            </a:p>
          </p:txBody>
        </p:sp>
        <p:cxnSp>
          <p:nvCxnSpPr>
            <p:cNvPr id="182" name="Straight Arrow Connector 181"/>
            <p:cNvCxnSpPr>
              <a:stCxn id="181" idx="3"/>
              <a:endCxn id="59" idx="2"/>
            </p:cNvCxnSpPr>
            <p:nvPr/>
          </p:nvCxnSpPr>
          <p:spPr>
            <a:xfrm flipV="1">
              <a:off x="8274874" y="5069888"/>
              <a:ext cx="257298" cy="63121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7" name="Group 246"/>
          <p:cNvGrpSpPr/>
          <p:nvPr/>
        </p:nvGrpSpPr>
        <p:grpSpPr>
          <a:xfrm>
            <a:off x="4653045" y="1850393"/>
            <a:ext cx="3875834" cy="2550595"/>
            <a:chOff x="4653045" y="1850393"/>
            <a:chExt cx="3875834" cy="2550595"/>
          </a:xfrm>
        </p:grpSpPr>
        <p:sp>
          <p:nvSpPr>
            <p:cNvPr id="186" name="Rectangle 185"/>
            <p:cNvSpPr/>
            <p:nvPr/>
          </p:nvSpPr>
          <p:spPr>
            <a:xfrm>
              <a:off x="6172200" y="2313801"/>
              <a:ext cx="1279709" cy="276999"/>
            </a:xfrm>
            <a:prstGeom prst="rect">
              <a:avLst/>
            </a:prstGeom>
            <a:solidFill>
              <a:srgbClr val="FFFFBD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200" dirty="0" smtClean="0"/>
                <a:t>intermediate </a:t>
              </a:r>
              <a:r>
                <a:rPr lang="en-US" sz="1200" dirty="0" err="1" smtClean="0"/>
                <a:t>vars</a:t>
              </a:r>
              <a:endParaRPr lang="en-US" sz="1200" dirty="0"/>
            </a:p>
          </p:txBody>
        </p:sp>
        <p:cxnSp>
          <p:nvCxnSpPr>
            <p:cNvPr id="187" name="Straight Arrow Connector 186"/>
            <p:cNvCxnSpPr>
              <a:stCxn id="186" idx="0"/>
              <a:endCxn id="79" idx="3"/>
            </p:cNvCxnSpPr>
            <p:nvPr/>
          </p:nvCxnSpPr>
          <p:spPr>
            <a:xfrm flipH="1" flipV="1">
              <a:off x="6420477" y="1851429"/>
              <a:ext cx="391578" cy="46237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86" idx="0"/>
              <a:endCxn id="78" idx="5"/>
            </p:cNvCxnSpPr>
            <p:nvPr/>
          </p:nvCxnSpPr>
          <p:spPr>
            <a:xfrm flipH="1" flipV="1">
              <a:off x="5826238" y="1851429"/>
              <a:ext cx="985817" cy="46237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186" idx="0"/>
              <a:endCxn id="77" idx="5"/>
            </p:cNvCxnSpPr>
            <p:nvPr/>
          </p:nvCxnSpPr>
          <p:spPr>
            <a:xfrm flipH="1" flipV="1">
              <a:off x="5221684" y="1851429"/>
              <a:ext cx="1590371" cy="46237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6" idx="0"/>
              <a:endCxn id="76" idx="5"/>
            </p:cNvCxnSpPr>
            <p:nvPr/>
          </p:nvCxnSpPr>
          <p:spPr>
            <a:xfrm flipH="1" flipV="1">
              <a:off x="4653045" y="1851429"/>
              <a:ext cx="2159010" cy="46237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stCxn id="186" idx="0"/>
              <a:endCxn id="80" idx="4"/>
            </p:cNvCxnSpPr>
            <p:nvPr/>
          </p:nvCxnSpPr>
          <p:spPr>
            <a:xfrm flipV="1">
              <a:off x="6812055" y="1865426"/>
              <a:ext cx="377531" cy="44837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86" idx="0"/>
              <a:endCxn id="87" idx="3"/>
            </p:cNvCxnSpPr>
            <p:nvPr/>
          </p:nvCxnSpPr>
          <p:spPr>
            <a:xfrm flipV="1">
              <a:off x="6812055" y="1850393"/>
              <a:ext cx="1131869" cy="46340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stCxn id="186" idx="3"/>
              <a:endCxn id="81" idx="1"/>
            </p:cNvCxnSpPr>
            <p:nvPr/>
          </p:nvCxnSpPr>
          <p:spPr>
            <a:xfrm flipV="1">
              <a:off x="7451909" y="2216286"/>
              <a:ext cx="492015" cy="23601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stCxn id="186" idx="3"/>
              <a:endCxn id="88" idx="2"/>
            </p:cNvCxnSpPr>
            <p:nvPr/>
          </p:nvCxnSpPr>
          <p:spPr>
            <a:xfrm>
              <a:off x="7451909" y="2452301"/>
              <a:ext cx="476982" cy="23454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86" idx="3"/>
              <a:endCxn id="83" idx="1"/>
            </p:cNvCxnSpPr>
            <p:nvPr/>
          </p:nvCxnSpPr>
          <p:spPr>
            <a:xfrm>
              <a:off x="7451909" y="2452301"/>
              <a:ext cx="492015" cy="634900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stCxn id="186" idx="3"/>
              <a:endCxn id="84" idx="1"/>
            </p:cNvCxnSpPr>
            <p:nvPr/>
          </p:nvCxnSpPr>
          <p:spPr>
            <a:xfrm>
              <a:off x="7451909" y="2452301"/>
              <a:ext cx="492015" cy="107484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86" idx="3"/>
              <a:endCxn id="85" idx="1"/>
            </p:cNvCxnSpPr>
            <p:nvPr/>
          </p:nvCxnSpPr>
          <p:spPr>
            <a:xfrm>
              <a:off x="7451909" y="2452301"/>
              <a:ext cx="492015" cy="1514794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186" idx="3"/>
              <a:endCxn id="86" idx="0"/>
            </p:cNvCxnSpPr>
            <p:nvPr/>
          </p:nvCxnSpPr>
          <p:spPr>
            <a:xfrm>
              <a:off x="7451909" y="2452301"/>
              <a:ext cx="1076970" cy="1948687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4" name="Group 253"/>
          <p:cNvGrpSpPr/>
          <p:nvPr/>
        </p:nvGrpSpPr>
        <p:grpSpPr>
          <a:xfrm>
            <a:off x="3352800" y="1994437"/>
            <a:ext cx="4188534" cy="2456372"/>
            <a:chOff x="3352800" y="1994437"/>
            <a:chExt cx="4188534" cy="2456372"/>
          </a:xfrm>
        </p:grpSpPr>
        <p:cxnSp>
          <p:nvCxnSpPr>
            <p:cNvPr id="100" name="Straight Arrow Connector 99"/>
            <p:cNvCxnSpPr>
              <a:stCxn id="21" idx="3"/>
              <a:endCxn id="90" idx="2"/>
            </p:cNvCxnSpPr>
            <p:nvPr/>
          </p:nvCxnSpPr>
          <p:spPr>
            <a:xfrm flipH="1" flipV="1">
              <a:off x="3994822" y="1994437"/>
              <a:ext cx="348578" cy="1838423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21" idx="3"/>
              <a:endCxn id="91" idx="2"/>
            </p:cNvCxnSpPr>
            <p:nvPr/>
          </p:nvCxnSpPr>
          <p:spPr>
            <a:xfrm flipV="1">
              <a:off x="4343400" y="2434384"/>
              <a:ext cx="270594" cy="1398476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21" idx="3"/>
              <a:endCxn id="92" idx="2"/>
            </p:cNvCxnSpPr>
            <p:nvPr/>
          </p:nvCxnSpPr>
          <p:spPr>
            <a:xfrm flipV="1">
              <a:off x="4343400" y="2874332"/>
              <a:ext cx="835850" cy="958528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1" idx="3"/>
              <a:endCxn id="94" idx="1"/>
            </p:cNvCxnSpPr>
            <p:nvPr/>
          </p:nvCxnSpPr>
          <p:spPr>
            <a:xfrm flipV="1">
              <a:off x="4343400" y="3130968"/>
              <a:ext cx="924874" cy="70189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21" idx="3"/>
              <a:endCxn id="95" idx="1"/>
            </p:cNvCxnSpPr>
            <p:nvPr/>
          </p:nvCxnSpPr>
          <p:spPr>
            <a:xfrm flipV="1">
              <a:off x="4343400" y="3570915"/>
              <a:ext cx="1511470" cy="261945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4114800" y="3810000"/>
              <a:ext cx="228600" cy="45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/>
            <p:cNvCxnSpPr>
              <a:stCxn id="21" idx="3"/>
              <a:endCxn id="96" idx="1"/>
            </p:cNvCxnSpPr>
            <p:nvPr/>
          </p:nvCxnSpPr>
          <p:spPr>
            <a:xfrm>
              <a:off x="4343400" y="3832860"/>
              <a:ext cx="2216514" cy="178002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21" idx="3"/>
              <a:endCxn id="93" idx="1"/>
            </p:cNvCxnSpPr>
            <p:nvPr/>
          </p:nvCxnSpPr>
          <p:spPr>
            <a:xfrm>
              <a:off x="4343400" y="3832860"/>
              <a:ext cx="3197934" cy="617949"/>
            </a:xfrm>
            <a:prstGeom prst="straightConnector1">
              <a:avLst/>
            </a:prstGeom>
            <a:ln w="127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tangle 98"/>
            <p:cNvSpPr/>
            <p:nvPr/>
          </p:nvSpPr>
          <p:spPr>
            <a:xfrm>
              <a:off x="3352800" y="3733800"/>
              <a:ext cx="1066799" cy="461665"/>
            </a:xfrm>
            <a:prstGeom prst="rect">
              <a:avLst/>
            </a:prstGeom>
            <a:solidFill>
              <a:srgbClr val="FFFFBD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service type &amp; operation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0406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45286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SORCER (Service-Oriented Computing Environment)</a:t>
            </a:r>
          </a:p>
          <a:p>
            <a:pPr lvl="1"/>
            <a:r>
              <a:rPr lang="en-US" altLang="en-US" dirty="0" smtClean="0"/>
              <a:t>Java-based code developed at AFRL </a:t>
            </a:r>
          </a:p>
          <a:p>
            <a:pPr lvl="1"/>
            <a:r>
              <a:rPr lang="en-US" altLang="en-US" dirty="0" smtClean="0"/>
              <a:t>Service-oriented</a:t>
            </a:r>
          </a:p>
          <a:p>
            <a:pPr lvl="2"/>
            <a:r>
              <a:rPr lang="en-US" altLang="en-US" dirty="0" smtClean="0"/>
              <a:t>Open flexible design</a:t>
            </a:r>
          </a:p>
          <a:p>
            <a:pPr lvl="2"/>
            <a:r>
              <a:rPr lang="en-US" altLang="en-US" dirty="0" smtClean="0"/>
              <a:t>Allows the incorporation of existing methods and data as services</a:t>
            </a:r>
          </a:p>
          <a:p>
            <a:pPr lvl="2"/>
            <a:r>
              <a:rPr lang="en-US" altLang="en-US" dirty="0" smtClean="0"/>
              <a:t>Provides a common way to model analyses and design processes</a:t>
            </a:r>
          </a:p>
          <a:p>
            <a:pPr lvl="1"/>
            <a:r>
              <a:rPr lang="en-US" altLang="en-US" dirty="0" smtClean="0"/>
              <a:t>Network-based, distributed framework</a:t>
            </a:r>
          </a:p>
          <a:p>
            <a:pPr lvl="2"/>
            <a:r>
              <a:rPr lang="en-US" altLang="en-US" dirty="0" smtClean="0"/>
              <a:t>Services are discovered with Java Jini technology</a:t>
            </a:r>
          </a:p>
          <a:p>
            <a:pPr lvl="2"/>
            <a:r>
              <a:rPr lang="en-US" altLang="en-US" dirty="0" smtClean="0"/>
              <a:t>Supports collaboration among geographically distributed engineering and business partners</a:t>
            </a:r>
          </a:p>
          <a:p>
            <a:pPr lvl="2"/>
            <a:r>
              <a:rPr lang="en-US" altLang="en-US" dirty="0" smtClean="0"/>
              <a:t>Supports parallel computing via JavaSpaces technology</a:t>
            </a:r>
          </a:p>
        </p:txBody>
      </p:sp>
    </p:spTree>
    <p:extLst>
      <p:ext uri="{BB962C8B-B14F-4D97-AF65-F5344CB8AC3E}">
        <p14:creationId xmlns:p14="http://schemas.microsoft.com/office/powerpoint/2010/main" val="4219510574"/>
      </p:ext>
    </p:extLst>
  </p:cSld>
  <p:clrMapOvr>
    <a:masterClrMapping/>
  </p:clrMapOvr>
  <p:transition xmlns:p14="http://schemas.microsoft.com/office/powerpoint/2010/main" advTm="45244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29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320462"/>
              </p:ext>
            </p:extLst>
          </p:nvPr>
        </p:nvGraphicFramePr>
        <p:xfrm>
          <a:off x="0" y="13082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7" name="Photo Editor Photo" r:id="rId3" imgW="11428571" imgH="8573697" progId="MSPhotoEd.3">
                  <p:embed/>
                </p:oleObj>
              </mc:Choice>
              <mc:Fallback>
                <p:oleObj name="Photo Editor Photo" r:id="rId3" imgW="11428571" imgH="85736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082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2980" name="Text Box 4"/>
          <p:cNvSpPr txBox="1">
            <a:spLocks noChangeArrowheads="1"/>
          </p:cNvSpPr>
          <p:nvPr/>
        </p:nvSpPr>
        <p:spPr bwMode="auto">
          <a:xfrm>
            <a:off x="66675" y="125413"/>
            <a:ext cx="246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LP Example</a:t>
            </a:r>
          </a:p>
        </p:txBody>
      </p:sp>
    </p:spTree>
    <p:extLst>
      <p:ext uri="{BB962C8B-B14F-4D97-AF65-F5344CB8AC3E}">
        <p14:creationId xmlns:p14="http://schemas.microsoft.com/office/powerpoint/2010/main" val="189792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002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1" name="Photo Editor Photo" r:id="rId3" imgW="11428571" imgH="8573697" progId="MSPhotoEd.3">
                  <p:embed/>
                </p:oleObj>
              </mc:Choice>
              <mc:Fallback>
                <p:oleObj name="Photo Editor Photo" r:id="rId3" imgW="11428571" imgH="85736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03" name="Text Box 3"/>
          <p:cNvSpPr txBox="1">
            <a:spLocks noChangeArrowheads="1"/>
          </p:cNvSpPr>
          <p:nvPr/>
        </p:nvSpPr>
        <p:spPr bwMode="auto">
          <a:xfrm>
            <a:off x="66675" y="125413"/>
            <a:ext cx="2152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DV Sweep</a:t>
            </a:r>
            <a:endParaRPr lang="en-US" sz="2400">
              <a:solidFill>
                <a:schemeClr val="tx2"/>
              </a:solidFill>
              <a:latin typeface="GE Inspi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96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5026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Photo Editor Photo" r:id="rId3" imgW="11428571" imgH="8573697" progId="MSPhotoEd.3">
                  <p:embed/>
                </p:oleObj>
              </mc:Choice>
              <mc:Fallback>
                <p:oleObj name="Photo Editor Photo" r:id="rId3" imgW="11428571" imgH="85736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27" name="Text Box 3"/>
          <p:cNvSpPr txBox="1">
            <a:spLocks noChangeArrowheads="1"/>
          </p:cNvSpPr>
          <p:nvPr/>
        </p:nvSpPr>
        <p:spPr bwMode="auto">
          <a:xfrm>
            <a:off x="66675" y="125413"/>
            <a:ext cx="1944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Gradient</a:t>
            </a:r>
            <a:endParaRPr lang="en-US" sz="2400">
              <a:solidFill>
                <a:schemeClr val="tx2"/>
              </a:solidFill>
              <a:latin typeface="GE Inspira" pitchFamily="34" charset="0"/>
            </a:endParaRPr>
          </a:p>
        </p:txBody>
      </p:sp>
      <p:sp>
        <p:nvSpPr>
          <p:cNvPr id="1025031" name="Line 7"/>
          <p:cNvSpPr>
            <a:spLocks noChangeShapeType="1"/>
          </p:cNvSpPr>
          <p:nvPr/>
        </p:nvSpPr>
        <p:spPr bwMode="auto">
          <a:xfrm flipV="1">
            <a:off x="5180013" y="2811463"/>
            <a:ext cx="1587" cy="3222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32" name="Line 8"/>
          <p:cNvSpPr>
            <a:spLocks noChangeShapeType="1"/>
          </p:cNvSpPr>
          <p:nvPr/>
        </p:nvSpPr>
        <p:spPr bwMode="auto">
          <a:xfrm flipH="1">
            <a:off x="4300538" y="3121025"/>
            <a:ext cx="885825" cy="255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029" name="Line 5"/>
          <p:cNvSpPr>
            <a:spLocks noChangeShapeType="1"/>
          </p:cNvSpPr>
          <p:nvPr/>
        </p:nvSpPr>
        <p:spPr bwMode="auto">
          <a:xfrm flipV="1">
            <a:off x="3392488" y="2243138"/>
            <a:ext cx="2589212" cy="175418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05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" name="Photo Editor Photo" r:id="rId3" imgW="11428571" imgH="8573697" progId="MSPhotoEd.3">
                  <p:embed/>
                </p:oleObj>
              </mc:Choice>
              <mc:Fallback>
                <p:oleObj name="Photo Editor Photo" r:id="rId3" imgW="11428571" imgH="85736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051" name="Text Box 3"/>
          <p:cNvSpPr txBox="1">
            <a:spLocks noChangeArrowheads="1"/>
          </p:cNvSpPr>
          <p:nvPr/>
        </p:nvSpPr>
        <p:spPr bwMode="auto">
          <a:xfrm>
            <a:off x="66675" y="125413"/>
            <a:ext cx="19446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Gradient</a:t>
            </a:r>
            <a:endParaRPr lang="en-US" sz="2400">
              <a:solidFill>
                <a:schemeClr val="tx2"/>
              </a:solidFill>
              <a:latin typeface="GE Inspira" pitchFamily="34" charset="0"/>
            </a:endParaRPr>
          </a:p>
        </p:txBody>
      </p:sp>
      <p:sp>
        <p:nvSpPr>
          <p:cNvPr id="1026052" name="Line 4"/>
          <p:cNvSpPr>
            <a:spLocks noChangeShapeType="1"/>
          </p:cNvSpPr>
          <p:nvPr/>
        </p:nvSpPr>
        <p:spPr bwMode="auto">
          <a:xfrm flipV="1">
            <a:off x="4329113" y="2413000"/>
            <a:ext cx="1587" cy="9017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53" name="Line 5"/>
          <p:cNvSpPr>
            <a:spLocks noChangeShapeType="1"/>
          </p:cNvSpPr>
          <p:nvPr/>
        </p:nvSpPr>
        <p:spPr bwMode="auto">
          <a:xfrm flipH="1" flipV="1">
            <a:off x="4319588" y="3305175"/>
            <a:ext cx="739775" cy="342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054" name="Line 6"/>
          <p:cNvSpPr>
            <a:spLocks noChangeShapeType="1"/>
          </p:cNvSpPr>
          <p:nvPr/>
        </p:nvSpPr>
        <p:spPr bwMode="auto">
          <a:xfrm>
            <a:off x="3917950" y="1714500"/>
            <a:ext cx="1611313" cy="273685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8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7074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1" name="Photo Editor Photo" r:id="rId3" imgW="11428571" imgH="8573697" progId="MSPhotoEd.3">
                  <p:embed/>
                </p:oleObj>
              </mc:Choice>
              <mc:Fallback>
                <p:oleObj name="Photo Editor Photo" r:id="rId3" imgW="11428571" imgH="85736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075" name="Text Box 3"/>
          <p:cNvSpPr txBox="1">
            <a:spLocks noChangeArrowheads="1"/>
          </p:cNvSpPr>
          <p:nvPr/>
        </p:nvSpPr>
        <p:spPr bwMode="auto">
          <a:xfrm>
            <a:off x="66675" y="125413"/>
            <a:ext cx="23510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DV Bounds</a:t>
            </a:r>
            <a:endParaRPr lang="en-US" sz="2400">
              <a:solidFill>
                <a:schemeClr val="tx2"/>
              </a:solidFill>
              <a:latin typeface="GE Inspira" pitchFamily="34" charset="0"/>
            </a:endParaRPr>
          </a:p>
        </p:txBody>
      </p:sp>
      <p:sp>
        <p:nvSpPr>
          <p:cNvPr id="1027079" name="Line 7"/>
          <p:cNvSpPr>
            <a:spLocks noChangeShapeType="1"/>
          </p:cNvSpPr>
          <p:nvPr/>
        </p:nvSpPr>
        <p:spPr bwMode="auto">
          <a:xfrm>
            <a:off x="4529138" y="1712913"/>
            <a:ext cx="17462" cy="2087562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82" name="Line 10"/>
          <p:cNvSpPr>
            <a:spLocks noChangeShapeType="1"/>
          </p:cNvSpPr>
          <p:nvPr/>
        </p:nvSpPr>
        <p:spPr bwMode="auto">
          <a:xfrm>
            <a:off x="4518025" y="3765550"/>
            <a:ext cx="3078163" cy="1433513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84" name="Line 12"/>
          <p:cNvSpPr>
            <a:spLocks noChangeShapeType="1"/>
          </p:cNvSpPr>
          <p:nvPr/>
        </p:nvSpPr>
        <p:spPr bwMode="auto">
          <a:xfrm>
            <a:off x="4527550" y="1714500"/>
            <a:ext cx="3043238" cy="1416050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86" name="Line 14"/>
          <p:cNvSpPr>
            <a:spLocks noChangeShapeType="1"/>
          </p:cNvSpPr>
          <p:nvPr/>
        </p:nvSpPr>
        <p:spPr bwMode="auto">
          <a:xfrm>
            <a:off x="7578725" y="3116263"/>
            <a:ext cx="17463" cy="2087562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27087" name="Object 15"/>
          <p:cNvGraphicFramePr>
            <a:graphicFrameLocks noChangeAspect="1"/>
          </p:cNvGraphicFramePr>
          <p:nvPr/>
        </p:nvGraphicFramePr>
        <p:xfrm>
          <a:off x="0" y="4763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2" name="Photo Editor Photo" r:id="rId5" imgW="11428571" imgH="8573697" progId="MSPhotoEd.3">
                  <p:embed/>
                </p:oleObj>
              </mc:Choice>
              <mc:Fallback>
                <p:oleObj name="Photo Editor Photo" r:id="rId5" imgW="11428571" imgH="85736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763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088" name="Text Box 16"/>
          <p:cNvSpPr txBox="1">
            <a:spLocks noChangeArrowheads="1"/>
          </p:cNvSpPr>
          <p:nvPr/>
        </p:nvSpPr>
        <p:spPr bwMode="auto">
          <a:xfrm>
            <a:off x="66675" y="130175"/>
            <a:ext cx="23510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DV Bounds</a:t>
            </a:r>
            <a:endParaRPr lang="en-US" sz="2400">
              <a:solidFill>
                <a:schemeClr val="tx2"/>
              </a:solidFill>
              <a:latin typeface="GE Inspira" pitchFamily="34" charset="0"/>
            </a:endParaRPr>
          </a:p>
        </p:txBody>
      </p:sp>
      <p:sp>
        <p:nvSpPr>
          <p:cNvPr id="1027089" name="Line 17"/>
          <p:cNvSpPr>
            <a:spLocks noChangeShapeType="1"/>
          </p:cNvSpPr>
          <p:nvPr/>
        </p:nvSpPr>
        <p:spPr bwMode="auto">
          <a:xfrm>
            <a:off x="4529138" y="1717675"/>
            <a:ext cx="17462" cy="2087563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90" name="Line 18"/>
          <p:cNvSpPr>
            <a:spLocks noChangeShapeType="1"/>
          </p:cNvSpPr>
          <p:nvPr/>
        </p:nvSpPr>
        <p:spPr bwMode="auto">
          <a:xfrm>
            <a:off x="4518025" y="3770313"/>
            <a:ext cx="3078163" cy="1433512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91" name="Line 19"/>
          <p:cNvSpPr>
            <a:spLocks noChangeShapeType="1"/>
          </p:cNvSpPr>
          <p:nvPr/>
        </p:nvSpPr>
        <p:spPr bwMode="auto">
          <a:xfrm>
            <a:off x="4527550" y="1719263"/>
            <a:ext cx="3043238" cy="1416050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92" name="Line 20"/>
          <p:cNvSpPr>
            <a:spLocks noChangeShapeType="1"/>
          </p:cNvSpPr>
          <p:nvPr/>
        </p:nvSpPr>
        <p:spPr bwMode="auto">
          <a:xfrm>
            <a:off x="7578725" y="3121025"/>
            <a:ext cx="17463" cy="2087563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093" name="Oval 21"/>
          <p:cNvSpPr>
            <a:spLocks noChangeArrowheads="1"/>
          </p:cNvSpPr>
          <p:nvPr/>
        </p:nvSpPr>
        <p:spPr bwMode="auto">
          <a:xfrm>
            <a:off x="5794375" y="6183313"/>
            <a:ext cx="1865313" cy="434975"/>
          </a:xfrm>
          <a:prstGeom prst="ellips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098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7" name="Photo Editor Photo" r:id="rId3" imgW="11428571" imgH="8573697" progId="MSPhotoEd.3">
                  <p:embed/>
                </p:oleObj>
              </mc:Choice>
              <mc:Fallback>
                <p:oleObj name="Photo Editor Photo" r:id="rId3" imgW="11428571" imgH="85736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099" name="Text Box 3"/>
          <p:cNvSpPr txBox="1">
            <a:spLocks noChangeArrowheads="1"/>
          </p:cNvSpPr>
          <p:nvPr/>
        </p:nvSpPr>
        <p:spPr bwMode="auto">
          <a:xfrm>
            <a:off x="66675" y="125413"/>
            <a:ext cx="23510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DV Bounds</a:t>
            </a:r>
            <a:endParaRPr lang="en-US" sz="2400">
              <a:solidFill>
                <a:schemeClr val="tx2"/>
              </a:solidFill>
              <a:latin typeface="GE Inspira" pitchFamily="34" charset="0"/>
            </a:endParaRPr>
          </a:p>
        </p:txBody>
      </p:sp>
      <p:sp>
        <p:nvSpPr>
          <p:cNvPr id="1028100" name="Line 4"/>
          <p:cNvSpPr>
            <a:spLocks noChangeShapeType="1"/>
          </p:cNvSpPr>
          <p:nvPr/>
        </p:nvSpPr>
        <p:spPr bwMode="auto">
          <a:xfrm flipV="1">
            <a:off x="1573213" y="1146175"/>
            <a:ext cx="4090987" cy="1101725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8101" name="Line 5"/>
          <p:cNvSpPr>
            <a:spLocks noChangeShapeType="1"/>
          </p:cNvSpPr>
          <p:nvPr/>
        </p:nvSpPr>
        <p:spPr bwMode="auto">
          <a:xfrm flipH="1">
            <a:off x="1560513" y="2236788"/>
            <a:ext cx="1587" cy="2646362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8102" name="Line 6"/>
          <p:cNvSpPr>
            <a:spLocks noChangeShapeType="1"/>
          </p:cNvSpPr>
          <p:nvPr/>
        </p:nvSpPr>
        <p:spPr bwMode="auto">
          <a:xfrm flipH="1">
            <a:off x="5649913" y="1158875"/>
            <a:ext cx="1587" cy="2646363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8103" name="Line 7"/>
          <p:cNvSpPr>
            <a:spLocks noChangeShapeType="1"/>
          </p:cNvSpPr>
          <p:nvPr/>
        </p:nvSpPr>
        <p:spPr bwMode="auto">
          <a:xfrm flipV="1">
            <a:off x="1579563" y="3779838"/>
            <a:ext cx="4090987" cy="1101725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8107" name="Oval 11"/>
          <p:cNvSpPr>
            <a:spLocks noChangeArrowheads="1"/>
          </p:cNvSpPr>
          <p:nvPr/>
        </p:nvSpPr>
        <p:spPr bwMode="auto">
          <a:xfrm>
            <a:off x="1049338" y="6092825"/>
            <a:ext cx="1865312" cy="434975"/>
          </a:xfrm>
          <a:prstGeom prst="ellips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0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9122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1" name="Photo Editor Photo" r:id="rId3" imgW="11428571" imgH="8573697" progId="MSPhotoEd.3">
                  <p:embed/>
                </p:oleObj>
              </mc:Choice>
              <mc:Fallback>
                <p:oleObj name="Photo Editor Photo" r:id="rId3" imgW="11428571" imgH="85736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123" name="Text Box 3"/>
          <p:cNvSpPr txBox="1">
            <a:spLocks noChangeArrowheads="1"/>
          </p:cNvSpPr>
          <p:nvPr/>
        </p:nvSpPr>
        <p:spPr bwMode="auto">
          <a:xfrm>
            <a:off x="66675" y="125413"/>
            <a:ext cx="2403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LP Solution</a:t>
            </a:r>
            <a:endParaRPr lang="en-US" sz="2400">
              <a:solidFill>
                <a:schemeClr val="tx2"/>
              </a:solidFill>
              <a:latin typeface="GE Inspira" pitchFamily="34" charset="0"/>
            </a:endParaRPr>
          </a:p>
        </p:txBody>
      </p:sp>
      <p:sp>
        <p:nvSpPr>
          <p:cNvPr id="1029136" name="Line 16"/>
          <p:cNvSpPr>
            <a:spLocks noChangeShapeType="1"/>
          </p:cNvSpPr>
          <p:nvPr/>
        </p:nvSpPr>
        <p:spPr bwMode="auto">
          <a:xfrm>
            <a:off x="3524250" y="2540000"/>
            <a:ext cx="1230313" cy="563563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137" name="Line 17"/>
          <p:cNvSpPr>
            <a:spLocks noChangeShapeType="1"/>
          </p:cNvSpPr>
          <p:nvPr/>
        </p:nvSpPr>
        <p:spPr bwMode="auto">
          <a:xfrm flipV="1">
            <a:off x="3540125" y="2187575"/>
            <a:ext cx="1284288" cy="358775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138" name="Line 18"/>
          <p:cNvSpPr>
            <a:spLocks noChangeShapeType="1"/>
          </p:cNvSpPr>
          <p:nvPr/>
        </p:nvSpPr>
        <p:spPr bwMode="auto">
          <a:xfrm flipH="1">
            <a:off x="4816475" y="1055688"/>
            <a:ext cx="1588" cy="1160462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9139" name="AutoShape 19"/>
          <p:cNvSpPr>
            <a:spLocks noChangeArrowheads="1"/>
          </p:cNvSpPr>
          <p:nvPr/>
        </p:nvSpPr>
        <p:spPr bwMode="auto">
          <a:xfrm>
            <a:off x="4679950" y="887413"/>
            <a:ext cx="273050" cy="254000"/>
          </a:xfrm>
          <a:prstGeom prst="star5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146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5" name="Photo Editor Photo" r:id="rId3" imgW="11428571" imgH="8573697" progId="MSPhotoEd.3">
                  <p:embed/>
                </p:oleObj>
              </mc:Choice>
              <mc:Fallback>
                <p:oleObj name="Photo Editor Photo" r:id="rId3" imgW="11428571" imgH="85736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147" name="Text Box 3"/>
          <p:cNvSpPr txBox="1">
            <a:spLocks noChangeArrowheads="1"/>
          </p:cNvSpPr>
          <p:nvPr/>
        </p:nvSpPr>
        <p:spPr bwMode="auto">
          <a:xfrm>
            <a:off x="66675" y="125413"/>
            <a:ext cx="2403475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LP Solution</a:t>
            </a:r>
            <a:endParaRPr lang="en-US" sz="2400">
              <a:solidFill>
                <a:schemeClr val="tx2"/>
              </a:solidFill>
              <a:latin typeface="GE Inspira" pitchFamily="34" charset="0"/>
            </a:endParaRPr>
          </a:p>
        </p:txBody>
      </p:sp>
      <p:sp>
        <p:nvSpPr>
          <p:cNvPr id="1030149" name="Line 5"/>
          <p:cNvSpPr>
            <a:spLocks noChangeShapeType="1"/>
          </p:cNvSpPr>
          <p:nvPr/>
        </p:nvSpPr>
        <p:spPr bwMode="auto">
          <a:xfrm>
            <a:off x="4737100" y="1435100"/>
            <a:ext cx="15875" cy="188595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150" name="Line 6"/>
          <p:cNvSpPr>
            <a:spLocks noChangeShapeType="1"/>
          </p:cNvSpPr>
          <p:nvPr/>
        </p:nvSpPr>
        <p:spPr bwMode="auto">
          <a:xfrm>
            <a:off x="4770438" y="1458913"/>
            <a:ext cx="2208212" cy="4762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151" name="AutoShape 7"/>
          <p:cNvSpPr>
            <a:spLocks noChangeArrowheads="1"/>
          </p:cNvSpPr>
          <p:nvPr/>
        </p:nvSpPr>
        <p:spPr bwMode="auto">
          <a:xfrm>
            <a:off x="6961188" y="1320800"/>
            <a:ext cx="273050" cy="254000"/>
          </a:xfrm>
          <a:prstGeom prst="star5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015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t="16127" r="11848" b="14815"/>
          <a:stretch>
            <a:fillRect/>
          </a:stretch>
        </p:blipFill>
        <p:spPr bwMode="auto">
          <a:xfrm>
            <a:off x="6065838" y="4543425"/>
            <a:ext cx="3078162" cy="231457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698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 noChangeAspect="1"/>
          </p:cNvGrpSpPr>
          <p:nvPr/>
        </p:nvGrpSpPr>
        <p:grpSpPr>
          <a:xfrm>
            <a:off x="561393" y="830441"/>
            <a:ext cx="8201607" cy="5189359"/>
            <a:chOff x="475129" y="304800"/>
            <a:chExt cx="6382871" cy="4038600"/>
          </a:xfrm>
        </p:grpSpPr>
        <p:cxnSp>
          <p:nvCxnSpPr>
            <p:cNvPr id="3" name="Shape 7"/>
            <p:cNvCxnSpPr>
              <a:stCxn id="4" idx="3"/>
              <a:endCxn id="7" idx="0"/>
            </p:cNvCxnSpPr>
            <p:nvPr/>
          </p:nvCxnSpPr>
          <p:spPr>
            <a:xfrm>
              <a:off x="2286000" y="952500"/>
              <a:ext cx="3657600" cy="2552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315616" y="762000"/>
              <a:ext cx="970384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Geometry</a:t>
              </a:r>
            </a:p>
            <a:p>
              <a:pPr algn="ctr"/>
              <a:r>
                <a:rPr lang="en-US" sz="1400" dirty="0" smtClean="0"/>
                <a:t>(MSTCGEOM)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92923" y="1219200"/>
              <a:ext cx="902677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Wave Drag</a:t>
              </a:r>
            </a:p>
            <a:p>
              <a:pPr algn="ctr"/>
              <a:r>
                <a:rPr lang="en-US" sz="1400" dirty="0" smtClean="0"/>
                <a:t>(AWAVE)</a:t>
              </a:r>
              <a:endParaRPr lang="en-US" sz="1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45715" y="1676400"/>
              <a:ext cx="97193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Aeroelasticity (ASTROS)</a:t>
              </a:r>
              <a:endParaRPr lang="en-US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86400" y="3505200"/>
              <a:ext cx="914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Performance (MSTCPERF)</a:t>
              </a:r>
              <a:endParaRPr lang="en-US" sz="1400" dirty="0"/>
            </a:p>
          </p:txBody>
        </p:sp>
        <p:cxnSp>
          <p:nvCxnSpPr>
            <p:cNvPr id="8" name="Shape 12"/>
            <p:cNvCxnSpPr>
              <a:stCxn id="4" idx="3"/>
              <a:endCxn id="5" idx="0"/>
            </p:cNvCxnSpPr>
            <p:nvPr/>
          </p:nvCxnSpPr>
          <p:spPr>
            <a:xfrm>
              <a:off x="2286000" y="952500"/>
              <a:ext cx="158262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hape 13"/>
            <p:cNvCxnSpPr>
              <a:stCxn id="4" idx="3"/>
              <a:endCxn id="6" idx="0"/>
            </p:cNvCxnSpPr>
            <p:nvPr/>
          </p:nvCxnSpPr>
          <p:spPr>
            <a:xfrm>
              <a:off x="2286000" y="952500"/>
              <a:ext cx="745685" cy="7239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hape 14"/>
            <p:cNvCxnSpPr>
              <a:stCxn id="6" idx="3"/>
              <a:endCxn id="7" idx="0"/>
            </p:cNvCxnSpPr>
            <p:nvPr/>
          </p:nvCxnSpPr>
          <p:spPr>
            <a:xfrm>
              <a:off x="3517654" y="1866900"/>
              <a:ext cx="2425946" cy="16383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75129" y="304800"/>
              <a:ext cx="1201271" cy="381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Area, Taper Ratio,</a:t>
              </a:r>
            </a:p>
            <a:p>
              <a:pPr algn="ctr"/>
              <a:r>
                <a:rPr lang="en-US" sz="1400" dirty="0" smtClean="0"/>
                <a:t>&amp; Aspect Ratio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172200" y="3962400"/>
              <a:ext cx="685800" cy="381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Range &amp; Weight</a:t>
              </a:r>
            </a:p>
          </p:txBody>
        </p:sp>
        <p:cxnSp>
          <p:nvCxnSpPr>
            <p:cNvPr id="13" name="Shape 17"/>
            <p:cNvCxnSpPr>
              <a:stCxn id="7" idx="3"/>
              <a:endCxn id="12" idx="0"/>
            </p:cNvCxnSpPr>
            <p:nvPr/>
          </p:nvCxnSpPr>
          <p:spPr>
            <a:xfrm>
              <a:off x="6400800" y="3695700"/>
              <a:ext cx="114300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hape 18"/>
            <p:cNvCxnSpPr>
              <a:stCxn id="11" idx="3"/>
              <a:endCxn id="4" idx="0"/>
            </p:cNvCxnSpPr>
            <p:nvPr/>
          </p:nvCxnSpPr>
          <p:spPr>
            <a:xfrm>
              <a:off x="1676400" y="495300"/>
              <a:ext cx="124408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hape 19"/>
            <p:cNvCxnSpPr>
              <a:stCxn id="6" idx="3"/>
              <a:endCxn id="12" idx="0"/>
            </p:cNvCxnSpPr>
            <p:nvPr/>
          </p:nvCxnSpPr>
          <p:spPr>
            <a:xfrm>
              <a:off x="3517654" y="1866900"/>
              <a:ext cx="2997446" cy="20955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0"/>
            <p:cNvCxnSpPr>
              <a:stCxn id="5" idx="3"/>
              <a:endCxn id="7" idx="0"/>
            </p:cNvCxnSpPr>
            <p:nvPr/>
          </p:nvCxnSpPr>
          <p:spPr>
            <a:xfrm>
              <a:off x="2895600" y="1409700"/>
              <a:ext cx="3048000" cy="20955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124200" y="2133600"/>
              <a:ext cx="1096108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Viscous &amp; Profile Drag (FRICTION)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33800" y="2590800"/>
              <a:ext cx="1248508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Subsonic Induced Drag (TORNADO)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6492" y="3048000"/>
              <a:ext cx="1324708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Supersonic Induced Drag (WINGDES)</a:t>
              </a:r>
              <a:endParaRPr lang="en-US" sz="1400" dirty="0"/>
            </a:p>
          </p:txBody>
        </p:sp>
        <p:cxnSp>
          <p:nvCxnSpPr>
            <p:cNvPr id="20" name="Shape 24"/>
            <p:cNvCxnSpPr>
              <a:stCxn id="4" idx="3"/>
              <a:endCxn id="17" idx="0"/>
            </p:cNvCxnSpPr>
            <p:nvPr/>
          </p:nvCxnSpPr>
          <p:spPr>
            <a:xfrm>
              <a:off x="2286000" y="952500"/>
              <a:ext cx="1386254" cy="11811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hape 25"/>
            <p:cNvCxnSpPr>
              <a:stCxn id="4" idx="3"/>
              <a:endCxn id="18" idx="0"/>
            </p:cNvCxnSpPr>
            <p:nvPr/>
          </p:nvCxnSpPr>
          <p:spPr>
            <a:xfrm>
              <a:off x="2286000" y="952500"/>
              <a:ext cx="2072054" cy="16383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hape 26"/>
            <p:cNvCxnSpPr>
              <a:stCxn id="4" idx="3"/>
              <a:endCxn id="19" idx="0"/>
            </p:cNvCxnSpPr>
            <p:nvPr/>
          </p:nvCxnSpPr>
          <p:spPr>
            <a:xfrm>
              <a:off x="2286000" y="952500"/>
              <a:ext cx="2842846" cy="20955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hape 27"/>
            <p:cNvCxnSpPr>
              <a:stCxn id="17" idx="3"/>
              <a:endCxn id="7" idx="0"/>
            </p:cNvCxnSpPr>
            <p:nvPr/>
          </p:nvCxnSpPr>
          <p:spPr>
            <a:xfrm>
              <a:off x="4220308" y="2324100"/>
              <a:ext cx="1723292" cy="11811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hape 28"/>
            <p:cNvCxnSpPr>
              <a:stCxn id="18" idx="3"/>
              <a:endCxn id="7" idx="0"/>
            </p:cNvCxnSpPr>
            <p:nvPr/>
          </p:nvCxnSpPr>
          <p:spPr>
            <a:xfrm>
              <a:off x="4982308" y="2781300"/>
              <a:ext cx="961292" cy="7239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hape 29"/>
            <p:cNvCxnSpPr>
              <a:stCxn id="19" idx="3"/>
              <a:endCxn id="7" idx="0"/>
            </p:cNvCxnSpPr>
            <p:nvPr/>
          </p:nvCxnSpPr>
          <p:spPr>
            <a:xfrm>
              <a:off x="5791200" y="3238500"/>
              <a:ext cx="152400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2390193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981131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3609393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4304524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066524" y="906593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888161" y="1362269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458338" y="18101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888161" y="22673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888161" y="27245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888161" y="31817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6458338" y="3648269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5888161" y="906593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5888161" y="1813560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3169760" y="2947549"/>
            <a:ext cx="470459" cy="355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"/>
    </mc:Choice>
    <mc:Fallback xmlns="">
      <p:transition xmlns:p14="http://schemas.microsoft.com/office/powerpoint/2010/main" spd="slow" advTm="13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1170" name="Object 2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29" name="Photo Editor Photo" r:id="rId3" imgW="11428571" imgH="8573697" progId="MSPhotoEd.3">
                  <p:embed/>
                </p:oleObj>
              </mc:Choice>
              <mc:Fallback>
                <p:oleObj name="Photo Editor Photo" r:id="rId3" imgW="11428571" imgH="85736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171" name="Text Box 3"/>
          <p:cNvSpPr txBox="1">
            <a:spLocks noChangeArrowheads="1"/>
          </p:cNvSpPr>
          <p:nvPr/>
        </p:nvSpPr>
        <p:spPr bwMode="auto">
          <a:xfrm>
            <a:off x="66675" y="125413"/>
            <a:ext cx="2498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Line Search</a:t>
            </a:r>
            <a:endParaRPr lang="en-US" sz="2400">
              <a:solidFill>
                <a:schemeClr val="tx2"/>
              </a:solidFill>
              <a:latin typeface="GE Inspira" pitchFamily="34" charset="0"/>
            </a:endParaRPr>
          </a:p>
        </p:txBody>
      </p:sp>
      <p:pic>
        <p:nvPicPr>
          <p:cNvPr id="103117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2" t="16127" r="11848" b="14815"/>
          <a:stretch>
            <a:fillRect/>
          </a:stretch>
        </p:blipFill>
        <p:spPr bwMode="auto">
          <a:xfrm>
            <a:off x="6065838" y="4543425"/>
            <a:ext cx="3078162" cy="2314575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1176" name="Line 8"/>
          <p:cNvSpPr>
            <a:spLocks noChangeShapeType="1"/>
          </p:cNvSpPr>
          <p:nvPr/>
        </p:nvSpPr>
        <p:spPr bwMode="auto">
          <a:xfrm flipH="1">
            <a:off x="4724400" y="1460500"/>
            <a:ext cx="2355850" cy="1849438"/>
          </a:xfrm>
          <a:prstGeom prst="line">
            <a:avLst/>
          </a:prstGeom>
          <a:noFill/>
          <a:ln w="28575" cap="rnd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174" name="AutoShape 6"/>
          <p:cNvSpPr>
            <a:spLocks noChangeArrowheads="1"/>
          </p:cNvSpPr>
          <p:nvPr/>
        </p:nvSpPr>
        <p:spPr bwMode="auto">
          <a:xfrm>
            <a:off x="6961188" y="1320800"/>
            <a:ext cx="273050" cy="254000"/>
          </a:xfrm>
          <a:prstGeom prst="star5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178" name="Rectangle 10"/>
          <p:cNvSpPr>
            <a:spLocks noChangeArrowheads="1"/>
          </p:cNvSpPr>
          <p:nvPr/>
        </p:nvSpPr>
        <p:spPr bwMode="auto">
          <a:xfrm>
            <a:off x="5049838" y="2987675"/>
            <a:ext cx="90487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179" name="Rectangle 11"/>
          <p:cNvSpPr>
            <a:spLocks noChangeArrowheads="1"/>
          </p:cNvSpPr>
          <p:nvPr/>
        </p:nvSpPr>
        <p:spPr bwMode="auto">
          <a:xfrm>
            <a:off x="5437188" y="2678113"/>
            <a:ext cx="90487" cy="90487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180" name="Rectangle 12"/>
          <p:cNvSpPr>
            <a:spLocks noChangeArrowheads="1"/>
          </p:cNvSpPr>
          <p:nvPr/>
        </p:nvSpPr>
        <p:spPr bwMode="auto">
          <a:xfrm>
            <a:off x="5789613" y="2406650"/>
            <a:ext cx="90487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181" name="Rectangle 13"/>
          <p:cNvSpPr>
            <a:spLocks noChangeArrowheads="1"/>
          </p:cNvSpPr>
          <p:nvPr/>
        </p:nvSpPr>
        <p:spPr bwMode="auto">
          <a:xfrm>
            <a:off x="6122988" y="2139950"/>
            <a:ext cx="90487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182" name="Rectangle 14"/>
          <p:cNvSpPr>
            <a:spLocks noChangeArrowheads="1"/>
          </p:cNvSpPr>
          <p:nvPr/>
        </p:nvSpPr>
        <p:spPr bwMode="auto">
          <a:xfrm>
            <a:off x="6437313" y="1892300"/>
            <a:ext cx="90487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183" name="Rectangle 15"/>
          <p:cNvSpPr>
            <a:spLocks noChangeArrowheads="1"/>
          </p:cNvSpPr>
          <p:nvPr/>
        </p:nvSpPr>
        <p:spPr bwMode="auto">
          <a:xfrm>
            <a:off x="6732588" y="1654175"/>
            <a:ext cx="90487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184" name="Line 16"/>
          <p:cNvSpPr>
            <a:spLocks noChangeShapeType="1"/>
          </p:cNvSpPr>
          <p:nvPr/>
        </p:nvSpPr>
        <p:spPr bwMode="auto">
          <a:xfrm flipH="1">
            <a:off x="7699375" y="4829175"/>
            <a:ext cx="22225" cy="735013"/>
          </a:xfrm>
          <a:prstGeom prst="line">
            <a:avLst/>
          </a:prstGeom>
          <a:noFill/>
          <a:ln w="28575" cap="rnd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185" name="Text Box 17"/>
          <p:cNvSpPr txBox="1">
            <a:spLocks noChangeArrowheads="1"/>
          </p:cNvSpPr>
          <p:nvPr/>
        </p:nvSpPr>
        <p:spPr bwMode="auto">
          <a:xfrm>
            <a:off x="3529013" y="3370263"/>
            <a:ext cx="1111250" cy="284162"/>
          </a:xfrm>
          <a:prstGeom prst="rect">
            <a:avLst/>
          </a:prstGeom>
          <a:solidFill>
            <a:schemeClr val="bg1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0000FF"/>
                </a:solidFill>
              </a:rPr>
              <a:t>ALPHA = 0%</a:t>
            </a:r>
          </a:p>
        </p:txBody>
      </p:sp>
      <p:sp>
        <p:nvSpPr>
          <p:cNvPr id="1031186" name="Text Box 18"/>
          <p:cNvSpPr txBox="1">
            <a:spLocks noChangeArrowheads="1"/>
          </p:cNvSpPr>
          <p:nvPr/>
        </p:nvSpPr>
        <p:spPr bwMode="auto">
          <a:xfrm>
            <a:off x="7212013" y="1116013"/>
            <a:ext cx="1279525" cy="284162"/>
          </a:xfrm>
          <a:prstGeom prst="rect">
            <a:avLst/>
          </a:prstGeom>
          <a:solidFill>
            <a:schemeClr val="bg1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0000FF"/>
                </a:solidFill>
              </a:rPr>
              <a:t>ALPHA = 100%</a:t>
            </a:r>
          </a:p>
        </p:txBody>
      </p:sp>
      <p:sp>
        <p:nvSpPr>
          <p:cNvPr id="1031187" name="Line 19"/>
          <p:cNvSpPr>
            <a:spLocks noChangeShapeType="1"/>
          </p:cNvSpPr>
          <p:nvPr/>
        </p:nvSpPr>
        <p:spPr bwMode="auto">
          <a:xfrm>
            <a:off x="7091363" y="1566863"/>
            <a:ext cx="9525" cy="174625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188" name="Line 20"/>
          <p:cNvSpPr>
            <a:spLocks noChangeShapeType="1"/>
          </p:cNvSpPr>
          <p:nvPr/>
        </p:nvSpPr>
        <p:spPr bwMode="auto">
          <a:xfrm>
            <a:off x="4768850" y="3305175"/>
            <a:ext cx="2282825" cy="3175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2208" name="Object 16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3" name="Photo Editor Photo" r:id="rId3" imgW="11428571" imgH="8573697" progId="MSPhotoEd.3">
                  <p:embed/>
                </p:oleObj>
              </mc:Choice>
              <mc:Fallback>
                <p:oleObj name="Photo Editor Photo" r:id="rId3" imgW="11428571" imgH="857369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210" name="Line 18"/>
          <p:cNvSpPr>
            <a:spLocks noChangeShapeType="1"/>
          </p:cNvSpPr>
          <p:nvPr/>
        </p:nvSpPr>
        <p:spPr bwMode="auto">
          <a:xfrm flipV="1">
            <a:off x="4716463" y="2713038"/>
            <a:ext cx="1430337" cy="376237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211" name="Line 19"/>
          <p:cNvSpPr>
            <a:spLocks noChangeShapeType="1"/>
          </p:cNvSpPr>
          <p:nvPr/>
        </p:nvSpPr>
        <p:spPr bwMode="auto">
          <a:xfrm flipH="1">
            <a:off x="4986338" y="1179513"/>
            <a:ext cx="3175" cy="996950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212" name="AutoShape 20"/>
          <p:cNvSpPr>
            <a:spLocks noChangeArrowheads="1"/>
          </p:cNvSpPr>
          <p:nvPr/>
        </p:nvSpPr>
        <p:spPr bwMode="auto">
          <a:xfrm>
            <a:off x="4851400" y="1030288"/>
            <a:ext cx="273050" cy="254000"/>
          </a:xfrm>
          <a:prstGeom prst="star5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2207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8" t="16179" r="14259" b="15215"/>
          <a:stretch>
            <a:fillRect/>
          </a:stretch>
        </p:blipFill>
        <p:spPr bwMode="auto">
          <a:xfrm>
            <a:off x="5610225" y="4011613"/>
            <a:ext cx="3533775" cy="284638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2213" name="Text Box 21"/>
          <p:cNvSpPr txBox="1">
            <a:spLocks noChangeArrowheads="1"/>
          </p:cNvSpPr>
          <p:nvPr/>
        </p:nvSpPr>
        <p:spPr bwMode="auto">
          <a:xfrm>
            <a:off x="66675" y="125413"/>
            <a:ext cx="2498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Line Search</a:t>
            </a:r>
            <a:endParaRPr lang="en-US" sz="2400">
              <a:solidFill>
                <a:schemeClr val="tx2"/>
              </a:solidFill>
              <a:latin typeface="GE Inspira" pitchFamily="34" charset="0"/>
            </a:endParaRPr>
          </a:p>
        </p:txBody>
      </p:sp>
      <p:sp>
        <p:nvSpPr>
          <p:cNvPr id="1032214" name="Line 22"/>
          <p:cNvSpPr>
            <a:spLocks noChangeShapeType="1"/>
          </p:cNvSpPr>
          <p:nvPr/>
        </p:nvSpPr>
        <p:spPr bwMode="auto">
          <a:xfrm flipH="1">
            <a:off x="4705350" y="1262063"/>
            <a:ext cx="292100" cy="1830387"/>
          </a:xfrm>
          <a:prstGeom prst="line">
            <a:avLst/>
          </a:prstGeom>
          <a:noFill/>
          <a:ln w="28575" cap="rnd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215" name="Rectangle 23"/>
          <p:cNvSpPr>
            <a:spLocks noChangeArrowheads="1"/>
          </p:cNvSpPr>
          <p:nvPr/>
        </p:nvSpPr>
        <p:spPr bwMode="auto">
          <a:xfrm>
            <a:off x="4695825" y="2797175"/>
            <a:ext cx="90488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216" name="Rectangle 24"/>
          <p:cNvSpPr>
            <a:spLocks noChangeArrowheads="1"/>
          </p:cNvSpPr>
          <p:nvPr/>
        </p:nvSpPr>
        <p:spPr bwMode="auto">
          <a:xfrm>
            <a:off x="4748213" y="2525713"/>
            <a:ext cx="90487" cy="90487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217" name="Rectangle 25"/>
          <p:cNvSpPr>
            <a:spLocks noChangeArrowheads="1"/>
          </p:cNvSpPr>
          <p:nvPr/>
        </p:nvSpPr>
        <p:spPr bwMode="auto">
          <a:xfrm>
            <a:off x="4784725" y="2279650"/>
            <a:ext cx="90488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218" name="Rectangle 26"/>
          <p:cNvSpPr>
            <a:spLocks noChangeArrowheads="1"/>
          </p:cNvSpPr>
          <p:nvPr/>
        </p:nvSpPr>
        <p:spPr bwMode="auto">
          <a:xfrm>
            <a:off x="4829175" y="1992313"/>
            <a:ext cx="90488" cy="90487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219" name="Rectangle 27"/>
          <p:cNvSpPr>
            <a:spLocks noChangeArrowheads="1"/>
          </p:cNvSpPr>
          <p:nvPr/>
        </p:nvSpPr>
        <p:spPr bwMode="auto">
          <a:xfrm>
            <a:off x="4870450" y="1730375"/>
            <a:ext cx="90488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220" name="Rectangle 28"/>
          <p:cNvSpPr>
            <a:spLocks noChangeArrowheads="1"/>
          </p:cNvSpPr>
          <p:nvPr/>
        </p:nvSpPr>
        <p:spPr bwMode="auto">
          <a:xfrm>
            <a:off x="4903788" y="1447800"/>
            <a:ext cx="90487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2209" name="Line 17"/>
          <p:cNvSpPr>
            <a:spLocks noChangeShapeType="1"/>
          </p:cNvSpPr>
          <p:nvPr/>
        </p:nvSpPr>
        <p:spPr bwMode="auto">
          <a:xfrm>
            <a:off x="4954588" y="2159000"/>
            <a:ext cx="1230312" cy="563563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2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232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0" t="16789" r="13715" b="15561"/>
          <a:stretch>
            <a:fillRect/>
          </a:stretch>
        </p:blipFill>
        <p:spPr bwMode="auto">
          <a:xfrm>
            <a:off x="6605588" y="4919663"/>
            <a:ext cx="2538412" cy="193833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3233" name="Text Box 17"/>
          <p:cNvSpPr txBox="1">
            <a:spLocks noChangeArrowheads="1"/>
          </p:cNvSpPr>
          <p:nvPr/>
        </p:nvSpPr>
        <p:spPr bwMode="auto">
          <a:xfrm>
            <a:off x="66675" y="125413"/>
            <a:ext cx="2498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2"/>
                </a:solidFill>
                <a:latin typeface="GE Inspira" pitchFamily="34" charset="0"/>
              </a:rPr>
              <a:t>Line Search</a:t>
            </a:r>
            <a:endParaRPr lang="en-US" sz="2400">
              <a:solidFill>
                <a:schemeClr val="tx2"/>
              </a:solidFill>
              <a:latin typeface="GE Inspira" pitchFamily="34" charset="0"/>
            </a:endParaRPr>
          </a:p>
        </p:txBody>
      </p:sp>
      <p:sp>
        <p:nvSpPr>
          <p:cNvPr id="1033235" name="Line 19"/>
          <p:cNvSpPr>
            <a:spLocks noChangeShapeType="1"/>
          </p:cNvSpPr>
          <p:nvPr/>
        </p:nvSpPr>
        <p:spPr bwMode="auto">
          <a:xfrm flipV="1">
            <a:off x="1693863" y="4886325"/>
            <a:ext cx="2011362" cy="127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236" name="Line 20"/>
          <p:cNvSpPr>
            <a:spLocks noChangeShapeType="1"/>
          </p:cNvSpPr>
          <p:nvPr/>
        </p:nvSpPr>
        <p:spPr bwMode="auto">
          <a:xfrm>
            <a:off x="5349875" y="1216025"/>
            <a:ext cx="15875" cy="3676650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238" name="Line 22"/>
          <p:cNvSpPr>
            <a:spLocks noChangeShapeType="1"/>
          </p:cNvSpPr>
          <p:nvPr/>
        </p:nvSpPr>
        <p:spPr bwMode="auto">
          <a:xfrm flipH="1">
            <a:off x="1682750" y="1209675"/>
            <a:ext cx="3659188" cy="3695700"/>
          </a:xfrm>
          <a:prstGeom prst="line">
            <a:avLst/>
          </a:prstGeom>
          <a:noFill/>
          <a:ln w="28575" cap="rnd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239" name="Rectangle 23"/>
          <p:cNvSpPr>
            <a:spLocks noChangeArrowheads="1"/>
          </p:cNvSpPr>
          <p:nvPr/>
        </p:nvSpPr>
        <p:spPr bwMode="auto">
          <a:xfrm>
            <a:off x="2170113" y="4318000"/>
            <a:ext cx="90487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240" name="Rectangle 24"/>
          <p:cNvSpPr>
            <a:spLocks noChangeArrowheads="1"/>
          </p:cNvSpPr>
          <p:nvPr/>
        </p:nvSpPr>
        <p:spPr bwMode="auto">
          <a:xfrm>
            <a:off x="2746375" y="3765550"/>
            <a:ext cx="90488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241" name="Rectangle 25"/>
          <p:cNvSpPr>
            <a:spLocks noChangeArrowheads="1"/>
          </p:cNvSpPr>
          <p:nvPr/>
        </p:nvSpPr>
        <p:spPr bwMode="auto">
          <a:xfrm>
            <a:off x="3317875" y="3186113"/>
            <a:ext cx="90488" cy="90487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242" name="Rectangle 26"/>
          <p:cNvSpPr>
            <a:spLocks noChangeArrowheads="1"/>
          </p:cNvSpPr>
          <p:nvPr/>
        </p:nvSpPr>
        <p:spPr bwMode="auto">
          <a:xfrm>
            <a:off x="3905250" y="2590800"/>
            <a:ext cx="90488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243" name="Rectangle 27"/>
          <p:cNvSpPr>
            <a:spLocks noChangeArrowheads="1"/>
          </p:cNvSpPr>
          <p:nvPr/>
        </p:nvSpPr>
        <p:spPr bwMode="auto">
          <a:xfrm>
            <a:off x="4416425" y="2055813"/>
            <a:ext cx="90488" cy="90487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244" name="Rectangle 28"/>
          <p:cNvSpPr>
            <a:spLocks noChangeArrowheads="1"/>
          </p:cNvSpPr>
          <p:nvPr/>
        </p:nvSpPr>
        <p:spPr bwMode="auto">
          <a:xfrm>
            <a:off x="4903788" y="1555750"/>
            <a:ext cx="90487" cy="90488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245" name="Line 29"/>
          <p:cNvSpPr>
            <a:spLocks noChangeShapeType="1"/>
          </p:cNvSpPr>
          <p:nvPr/>
        </p:nvSpPr>
        <p:spPr bwMode="auto">
          <a:xfrm flipH="1">
            <a:off x="3702050" y="4889500"/>
            <a:ext cx="1630363" cy="3175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234" name="AutoShape 18"/>
          <p:cNvSpPr>
            <a:spLocks noChangeArrowheads="1"/>
          </p:cNvSpPr>
          <p:nvPr/>
        </p:nvSpPr>
        <p:spPr bwMode="auto">
          <a:xfrm>
            <a:off x="5211763" y="1066800"/>
            <a:ext cx="273050" cy="254000"/>
          </a:xfrm>
          <a:prstGeom prst="star5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258" name="Line 42"/>
          <p:cNvSpPr>
            <a:spLocks noChangeShapeType="1"/>
          </p:cNvSpPr>
          <p:nvPr/>
        </p:nvSpPr>
        <p:spPr bwMode="auto">
          <a:xfrm flipV="1">
            <a:off x="5703888" y="4110038"/>
            <a:ext cx="0" cy="742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259" name="Text Box 43"/>
          <p:cNvSpPr txBox="1">
            <a:spLocks noChangeArrowheads="1"/>
          </p:cNvSpPr>
          <p:nvPr/>
        </p:nvSpPr>
        <p:spPr bwMode="auto">
          <a:xfrm>
            <a:off x="5392738" y="4881563"/>
            <a:ext cx="763587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latin typeface="Symbol" pitchFamily="18" charset="2"/>
              </a:rPr>
              <a:t>D</a:t>
            </a:r>
            <a:r>
              <a:rPr lang="en-US" b="1"/>
              <a:t>CFG [%]</a:t>
            </a:r>
          </a:p>
        </p:txBody>
      </p:sp>
      <p:sp>
        <p:nvSpPr>
          <p:cNvPr id="1033260" name="Text Box 44"/>
          <p:cNvSpPr txBox="1">
            <a:spLocks noChangeArrowheads="1"/>
          </p:cNvSpPr>
          <p:nvPr/>
        </p:nvSpPr>
        <p:spPr bwMode="auto">
          <a:xfrm>
            <a:off x="523875" y="4910138"/>
            <a:ext cx="1111250" cy="284162"/>
          </a:xfrm>
          <a:prstGeom prst="rect">
            <a:avLst/>
          </a:prstGeom>
          <a:solidFill>
            <a:schemeClr val="bg1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0000FF"/>
                </a:solidFill>
              </a:rPr>
              <a:t>ALPHA = 0%</a:t>
            </a:r>
          </a:p>
        </p:txBody>
      </p:sp>
      <p:grpSp>
        <p:nvGrpSpPr>
          <p:cNvPr id="1033261" name="Group 45"/>
          <p:cNvGrpSpPr>
            <a:grpSpLocks/>
          </p:cNvGrpSpPr>
          <p:nvPr/>
        </p:nvGrpSpPr>
        <p:grpSpPr bwMode="auto">
          <a:xfrm>
            <a:off x="846138" y="1490663"/>
            <a:ext cx="1000125" cy="1536700"/>
            <a:chOff x="225" y="597"/>
            <a:chExt cx="938" cy="1299"/>
          </a:xfrm>
        </p:grpSpPr>
        <p:sp>
          <p:nvSpPr>
            <p:cNvPr id="1033247" name="Line 31"/>
            <p:cNvSpPr>
              <a:spLocks noChangeShapeType="1"/>
            </p:cNvSpPr>
            <p:nvPr/>
          </p:nvSpPr>
          <p:spPr bwMode="auto">
            <a:xfrm flipV="1">
              <a:off x="238" y="1657"/>
              <a:ext cx="901" cy="237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3248" name="Line 32"/>
            <p:cNvSpPr>
              <a:spLocks noChangeShapeType="1"/>
            </p:cNvSpPr>
            <p:nvPr/>
          </p:nvSpPr>
          <p:spPr bwMode="auto">
            <a:xfrm flipH="1">
              <a:off x="408" y="691"/>
              <a:ext cx="2" cy="628"/>
            </a:xfrm>
            <a:prstGeom prst="line">
              <a:avLst/>
            </a:prstGeom>
            <a:noFill/>
            <a:ln w="38100">
              <a:solidFill>
                <a:srgbClr val="00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3249" name="Line 33"/>
            <p:cNvSpPr>
              <a:spLocks noChangeShapeType="1"/>
            </p:cNvSpPr>
            <p:nvPr/>
          </p:nvSpPr>
          <p:spPr bwMode="auto">
            <a:xfrm flipH="1">
              <a:off x="231" y="743"/>
              <a:ext cx="184" cy="1153"/>
            </a:xfrm>
            <a:prstGeom prst="line">
              <a:avLst/>
            </a:prstGeom>
            <a:noFill/>
            <a:ln w="28575" cap="rnd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3250" name="Rectangle 34"/>
            <p:cNvSpPr>
              <a:spLocks noChangeArrowheads="1"/>
            </p:cNvSpPr>
            <p:nvPr/>
          </p:nvSpPr>
          <p:spPr bwMode="auto">
            <a:xfrm>
              <a:off x="225" y="1710"/>
              <a:ext cx="57" cy="5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51" name="Rectangle 35"/>
            <p:cNvSpPr>
              <a:spLocks noChangeArrowheads="1"/>
            </p:cNvSpPr>
            <p:nvPr/>
          </p:nvSpPr>
          <p:spPr bwMode="auto">
            <a:xfrm>
              <a:off x="258" y="1539"/>
              <a:ext cx="57" cy="5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52" name="Rectangle 36"/>
            <p:cNvSpPr>
              <a:spLocks noChangeArrowheads="1"/>
            </p:cNvSpPr>
            <p:nvPr/>
          </p:nvSpPr>
          <p:spPr bwMode="auto">
            <a:xfrm>
              <a:off x="281" y="1384"/>
              <a:ext cx="57" cy="5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53" name="Rectangle 37"/>
            <p:cNvSpPr>
              <a:spLocks noChangeArrowheads="1"/>
            </p:cNvSpPr>
            <p:nvPr/>
          </p:nvSpPr>
          <p:spPr bwMode="auto">
            <a:xfrm>
              <a:off x="309" y="1203"/>
              <a:ext cx="57" cy="5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54" name="Rectangle 38"/>
            <p:cNvSpPr>
              <a:spLocks noChangeArrowheads="1"/>
            </p:cNvSpPr>
            <p:nvPr/>
          </p:nvSpPr>
          <p:spPr bwMode="auto">
            <a:xfrm>
              <a:off x="335" y="1038"/>
              <a:ext cx="57" cy="5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55" name="Rectangle 39"/>
            <p:cNvSpPr>
              <a:spLocks noChangeArrowheads="1"/>
            </p:cNvSpPr>
            <p:nvPr/>
          </p:nvSpPr>
          <p:spPr bwMode="auto">
            <a:xfrm>
              <a:off x="356" y="860"/>
              <a:ext cx="57" cy="5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56" name="Line 40"/>
            <p:cNvSpPr>
              <a:spLocks noChangeShapeType="1"/>
            </p:cNvSpPr>
            <p:nvPr/>
          </p:nvSpPr>
          <p:spPr bwMode="auto">
            <a:xfrm>
              <a:off x="388" y="1308"/>
              <a:ext cx="775" cy="355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3246" name="AutoShape 30"/>
            <p:cNvSpPr>
              <a:spLocks noChangeArrowheads="1"/>
            </p:cNvSpPr>
            <p:nvPr/>
          </p:nvSpPr>
          <p:spPr bwMode="auto">
            <a:xfrm>
              <a:off x="323" y="597"/>
              <a:ext cx="172" cy="160"/>
            </a:xfrm>
            <a:prstGeom prst="star5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3262" name="Text Box 46"/>
          <p:cNvSpPr txBox="1">
            <a:spLocks noChangeArrowheads="1"/>
          </p:cNvSpPr>
          <p:nvPr/>
        </p:nvSpPr>
        <p:spPr bwMode="auto">
          <a:xfrm>
            <a:off x="5473700" y="808038"/>
            <a:ext cx="1279525" cy="284162"/>
          </a:xfrm>
          <a:prstGeom prst="rect">
            <a:avLst/>
          </a:prstGeom>
          <a:solidFill>
            <a:schemeClr val="bg1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rgbClr val="0000FF"/>
                </a:solidFill>
              </a:rPr>
              <a:t>ALPHA = 100%</a:t>
            </a:r>
          </a:p>
        </p:txBody>
      </p:sp>
      <p:sp>
        <p:nvSpPr>
          <p:cNvPr id="1033273" name="Text Box 57"/>
          <p:cNvSpPr txBox="1">
            <a:spLocks noChangeArrowheads="1"/>
          </p:cNvSpPr>
          <p:nvPr/>
        </p:nvSpPr>
        <p:spPr bwMode="auto">
          <a:xfrm rot="-2745704">
            <a:off x="3235325" y="2619375"/>
            <a:ext cx="17097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FF"/>
                </a:solidFill>
              </a:rPr>
              <a:t>linear model prediction</a:t>
            </a:r>
          </a:p>
        </p:txBody>
      </p:sp>
      <p:pic>
        <p:nvPicPr>
          <p:cNvPr id="1033275" name="Picture 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1" t="16545" r="14769" b="16182"/>
          <a:stretch>
            <a:fillRect/>
          </a:stretch>
        </p:blipFill>
        <p:spPr bwMode="auto">
          <a:xfrm>
            <a:off x="6597650" y="2709863"/>
            <a:ext cx="2546350" cy="2039937"/>
          </a:xfrm>
          <a:prstGeom prst="rect">
            <a:avLst/>
          </a:prstGeom>
          <a:noFill/>
          <a:ln w="57150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3278" name="Group 62"/>
          <p:cNvGrpSpPr>
            <a:grpSpLocks/>
          </p:cNvGrpSpPr>
          <p:nvPr/>
        </p:nvGrpSpPr>
        <p:grpSpPr bwMode="auto">
          <a:xfrm>
            <a:off x="1720850" y="3533775"/>
            <a:ext cx="3714750" cy="1336675"/>
            <a:chOff x="1084" y="2226"/>
            <a:chExt cx="2340" cy="842"/>
          </a:xfrm>
        </p:grpSpPr>
        <p:sp>
          <p:nvSpPr>
            <p:cNvPr id="1033265" name="Freeform 49"/>
            <p:cNvSpPr>
              <a:spLocks/>
            </p:cNvSpPr>
            <p:nvPr/>
          </p:nvSpPr>
          <p:spPr bwMode="auto">
            <a:xfrm>
              <a:off x="1084" y="2226"/>
              <a:ext cx="2292" cy="842"/>
            </a:xfrm>
            <a:custGeom>
              <a:avLst/>
              <a:gdLst>
                <a:gd name="T0" fmla="*/ 0 w 2292"/>
                <a:gd name="T1" fmla="*/ 842 h 842"/>
                <a:gd name="T2" fmla="*/ 1038 w 2292"/>
                <a:gd name="T3" fmla="*/ 89 h 842"/>
                <a:gd name="T4" fmla="*/ 2292 w 2292"/>
                <a:gd name="T5" fmla="*/ 306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2" h="842">
                  <a:moveTo>
                    <a:pt x="0" y="842"/>
                  </a:moveTo>
                  <a:cubicBezTo>
                    <a:pt x="173" y="717"/>
                    <a:pt x="656" y="178"/>
                    <a:pt x="1038" y="89"/>
                  </a:cubicBezTo>
                  <a:cubicBezTo>
                    <a:pt x="1420" y="0"/>
                    <a:pt x="2031" y="261"/>
                    <a:pt x="2292" y="306"/>
                  </a:cubicBez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3267" name="Oval 51"/>
            <p:cNvSpPr>
              <a:spLocks noChangeArrowheads="1"/>
            </p:cNvSpPr>
            <p:nvPr/>
          </p:nvSpPr>
          <p:spPr bwMode="auto">
            <a:xfrm>
              <a:off x="1351" y="2741"/>
              <a:ext cx="92" cy="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68" name="Oval 52"/>
            <p:cNvSpPr>
              <a:spLocks noChangeArrowheads="1"/>
            </p:cNvSpPr>
            <p:nvPr/>
          </p:nvSpPr>
          <p:spPr bwMode="auto">
            <a:xfrm>
              <a:off x="1720" y="2456"/>
              <a:ext cx="92" cy="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69" name="Oval 53"/>
            <p:cNvSpPr>
              <a:spLocks noChangeArrowheads="1"/>
            </p:cNvSpPr>
            <p:nvPr/>
          </p:nvSpPr>
          <p:spPr bwMode="auto">
            <a:xfrm>
              <a:off x="2079" y="2278"/>
              <a:ext cx="92" cy="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70" name="Oval 54"/>
            <p:cNvSpPr>
              <a:spLocks noChangeArrowheads="1"/>
            </p:cNvSpPr>
            <p:nvPr/>
          </p:nvSpPr>
          <p:spPr bwMode="auto">
            <a:xfrm>
              <a:off x="2460" y="2271"/>
              <a:ext cx="92" cy="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71" name="Oval 55"/>
            <p:cNvSpPr>
              <a:spLocks noChangeArrowheads="1"/>
            </p:cNvSpPr>
            <p:nvPr/>
          </p:nvSpPr>
          <p:spPr bwMode="auto">
            <a:xfrm>
              <a:off x="2796" y="2338"/>
              <a:ext cx="92" cy="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72" name="Oval 56"/>
            <p:cNvSpPr>
              <a:spLocks noChangeArrowheads="1"/>
            </p:cNvSpPr>
            <p:nvPr/>
          </p:nvSpPr>
          <p:spPr bwMode="auto">
            <a:xfrm>
              <a:off x="3076" y="2424"/>
              <a:ext cx="92" cy="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76" name="Oval 60"/>
            <p:cNvSpPr>
              <a:spLocks noChangeArrowheads="1"/>
            </p:cNvSpPr>
            <p:nvPr/>
          </p:nvSpPr>
          <p:spPr bwMode="auto">
            <a:xfrm>
              <a:off x="3332" y="2485"/>
              <a:ext cx="92" cy="9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3277" name="Rectangle 61"/>
            <p:cNvSpPr>
              <a:spLocks noChangeArrowheads="1"/>
            </p:cNvSpPr>
            <p:nvPr/>
          </p:nvSpPr>
          <p:spPr bwMode="auto">
            <a:xfrm>
              <a:off x="2105" y="2416"/>
              <a:ext cx="61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0000FF"/>
                  </a:solidFill>
                </a:rPr>
                <a:t>CFX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15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33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and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Air Force Research Lab’s (AFRL) Multidisciplinary Science and Technology Center (MSTC)</a:t>
            </a:r>
          </a:p>
          <a:p>
            <a:pPr lvl="1"/>
            <a:r>
              <a:rPr lang="en-US" dirty="0" smtClean="0"/>
              <a:t>Efficient supersonic air vehicle (ESAV)</a:t>
            </a:r>
          </a:p>
          <a:p>
            <a:pPr lvl="2"/>
            <a:r>
              <a:rPr lang="en-US" dirty="0" smtClean="0"/>
              <a:t>Next generation fighter </a:t>
            </a:r>
          </a:p>
          <a:p>
            <a:pPr lvl="1"/>
            <a:r>
              <a:rPr lang="en-US" dirty="0" smtClean="0"/>
              <a:t>Research areas</a:t>
            </a:r>
          </a:p>
          <a:p>
            <a:pPr lvl="2"/>
            <a:r>
              <a:rPr lang="en-US" dirty="0" smtClean="0"/>
              <a:t>Multidisciplinary analysis</a:t>
            </a:r>
          </a:p>
          <a:p>
            <a:pPr lvl="2"/>
            <a:r>
              <a:rPr lang="en-US" dirty="0" smtClean="0"/>
              <a:t>Multidisciplinary optimization</a:t>
            </a:r>
          </a:p>
          <a:p>
            <a:pPr lvl="2"/>
            <a:r>
              <a:rPr lang="en-US" dirty="0" smtClean="0"/>
              <a:t>Design processes and software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76263" y="6255009"/>
            <a:ext cx="7991475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i="1" dirty="0"/>
              <a:t>The conceptual design process is key in obtaining performance and affordability.</a:t>
            </a:r>
          </a:p>
        </p:txBody>
      </p:sp>
    </p:spTree>
    <p:extLst>
      <p:ext uri="{BB962C8B-B14F-4D97-AF65-F5344CB8AC3E}">
        <p14:creationId xmlns:p14="http://schemas.microsoft.com/office/powerpoint/2010/main" val="481489438"/>
      </p:ext>
    </p:extLst>
  </p:cSld>
  <p:clrMapOvr>
    <a:masterClrMapping/>
  </p:clrMapOvr>
  <p:transition xmlns:p14="http://schemas.microsoft.com/office/powerpoint/2010/main" advTm="49888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and Background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Conceptual design (CD)</a:t>
            </a:r>
          </a:p>
          <a:p>
            <a:pPr lvl="1"/>
            <a:r>
              <a:rPr lang="en-US" dirty="0" smtClean="0"/>
              <a:t>Determines most of air vehicle cost</a:t>
            </a:r>
          </a:p>
          <a:p>
            <a:pPr lvl="1"/>
            <a:r>
              <a:rPr lang="en-US" dirty="0" smtClean="0"/>
              <a:t>Many configurations analyzed</a:t>
            </a:r>
          </a:p>
          <a:p>
            <a:pPr lvl="1"/>
            <a:r>
              <a:rPr lang="en-US" dirty="0" smtClean="0"/>
              <a:t>Low fidelity tools</a:t>
            </a:r>
          </a:p>
          <a:p>
            <a:pPr lvl="2"/>
            <a:r>
              <a:rPr lang="en-US" dirty="0" smtClean="0"/>
              <a:t>Closed-form equations</a:t>
            </a:r>
          </a:p>
          <a:p>
            <a:pPr lvl="2"/>
            <a:r>
              <a:rPr lang="en-US" dirty="0" smtClean="0"/>
              <a:t>Statistical models</a:t>
            </a:r>
          </a:p>
          <a:p>
            <a:pPr lvl="1"/>
            <a:r>
              <a:rPr lang="en-US" dirty="0" smtClean="0"/>
              <a:t>Higher fidelity CD</a:t>
            </a:r>
          </a:p>
          <a:p>
            <a:pPr lvl="2"/>
            <a:r>
              <a:rPr lang="en-US" dirty="0" smtClean="0"/>
              <a:t>Increased computational expense</a:t>
            </a:r>
          </a:p>
          <a:p>
            <a:pPr lvl="2"/>
            <a:r>
              <a:rPr lang="en-US" dirty="0" smtClean="0"/>
              <a:t>Increased number of engineering analysis codes</a:t>
            </a:r>
          </a:p>
          <a:p>
            <a:pPr lvl="2"/>
            <a:r>
              <a:rPr lang="en-US" dirty="0" smtClean="0"/>
              <a:t>Increased complexity in process integration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76263" y="6255009"/>
            <a:ext cx="7991475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i="1" dirty="0"/>
              <a:t>Need conceptual design process to handle higher fidelity analyses…SORCER.</a:t>
            </a:r>
          </a:p>
        </p:txBody>
      </p:sp>
    </p:spTree>
    <p:extLst>
      <p:ext uri="{BB962C8B-B14F-4D97-AF65-F5344CB8AC3E}">
        <p14:creationId xmlns:p14="http://schemas.microsoft.com/office/powerpoint/2010/main" val="4029051842"/>
      </p:ext>
    </p:extLst>
  </p:cSld>
  <p:clrMapOvr>
    <a:masterClrMapping/>
  </p:clrMapOvr>
  <p:transition xmlns:p14="http://schemas.microsoft.com/office/powerpoint/2010/main" advTm="150705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00202"/>
            <a:ext cx="4038600" cy="121919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Java methods</a:t>
            </a:r>
          </a:p>
          <a:p>
            <a:pPr lvl="1"/>
            <a:r>
              <a:rPr lang="en-US" sz="2400" dirty="0" smtClean="0"/>
              <a:t>Engineering analyses</a:t>
            </a:r>
          </a:p>
          <a:p>
            <a:pPr lvl="1"/>
            <a:r>
              <a:rPr lang="en-US" sz="2400" dirty="0" smtClean="0"/>
              <a:t>Context in, Context out</a:t>
            </a:r>
          </a:p>
          <a:p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8577944" y="5274129"/>
            <a:ext cx="239486" cy="283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5"/>
          <p:cNvSpPr txBox="1">
            <a:spLocks/>
          </p:cNvSpPr>
          <p:nvPr/>
        </p:nvSpPr>
        <p:spPr>
          <a:xfrm>
            <a:off x="0" y="0"/>
            <a:ext cx="7086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SORCER Services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5210182" y="1718254"/>
            <a:ext cx="3777342" cy="762000"/>
          </a:xfrm>
          <a:prstGeom prst="roundRect">
            <a:avLst>
              <a:gd name="adj" fmla="val 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/>
              <a:t>AirVehicleInterface</a:t>
            </a:r>
          </a:p>
          <a:p>
            <a:r>
              <a:rPr lang="en-US" sz="1600" i="1" dirty="0" smtClean="0"/>
              <a:t>Context </a:t>
            </a:r>
            <a:r>
              <a:rPr lang="en-US" sz="1600" b="1" i="1" dirty="0" smtClean="0"/>
              <a:t>doMstcGeomService</a:t>
            </a:r>
            <a:r>
              <a:rPr lang="en-US" sz="1600" i="1" dirty="0" smtClean="0"/>
              <a:t>(Context ctx);</a:t>
            </a:r>
          </a:p>
          <a:p>
            <a:r>
              <a:rPr lang="en-US" sz="1600" i="1" dirty="0" smtClean="0"/>
              <a:t>Context </a:t>
            </a:r>
            <a:r>
              <a:rPr lang="en-US" sz="1600" b="1" i="1" dirty="0" smtClean="0"/>
              <a:t>executeAwave</a:t>
            </a:r>
            <a:r>
              <a:rPr lang="en-US" sz="1600" i="1" dirty="0" smtClean="0"/>
              <a:t>(Context ctx);</a:t>
            </a:r>
          </a:p>
          <a:p>
            <a:pPr algn="ctr"/>
            <a:endParaRPr lang="en-US" sz="1600" i="1" dirty="0" smtClean="0"/>
          </a:p>
          <a:p>
            <a:pPr algn="ctr"/>
            <a:endParaRPr lang="en-US" sz="1600" dirty="0" smtClean="0"/>
          </a:p>
          <a:p>
            <a:pPr algn="ctr"/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7705698" y="1135937"/>
            <a:ext cx="12818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argument type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114929" y="1166517"/>
            <a:ext cx="1445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return value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type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5734050" y="1443714"/>
            <a:ext cx="123824" cy="4953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cxnSpLocks noChangeAspect="1"/>
          </p:cNvCxnSpPr>
          <p:nvPr/>
        </p:nvCxnSpPr>
        <p:spPr>
          <a:xfrm flipV="1">
            <a:off x="8067675" y="1443714"/>
            <a:ext cx="123824" cy="49530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322478"/>
      </p:ext>
    </p:extLst>
  </p:cSld>
  <p:clrMapOvr>
    <a:masterClrMapping/>
  </p:clrMapOvr>
  <p:transition xmlns:p14="http://schemas.microsoft.com/office/powerpoint/2010/main" advTm="141758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492794" y="2988126"/>
            <a:ext cx="2862940" cy="1850574"/>
            <a:chOff x="4125683" y="4550229"/>
            <a:chExt cx="2862940" cy="1850574"/>
          </a:xfrm>
        </p:grpSpPr>
        <p:pic>
          <p:nvPicPr>
            <p:cNvPr id="4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/>
            <a:stretch>
              <a:fillRect/>
            </a:stretch>
          </p:blipFill>
          <p:spPr bwMode="auto">
            <a:xfrm>
              <a:off x="5422537" y="5963076"/>
              <a:ext cx="272556" cy="437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/>
            <p:cNvCxnSpPr>
              <a:stCxn id="6" idx="2"/>
              <a:endCxn id="4" idx="0"/>
            </p:cNvCxnSpPr>
            <p:nvPr/>
          </p:nvCxnSpPr>
          <p:spPr>
            <a:xfrm>
              <a:off x="5557153" y="5682343"/>
              <a:ext cx="1662" cy="280733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ounded Rectangle 5"/>
            <p:cNvSpPr/>
            <p:nvPr/>
          </p:nvSpPr>
          <p:spPr>
            <a:xfrm>
              <a:off x="4125683" y="4550229"/>
              <a:ext cx="2862940" cy="113211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45720" rIns="45720" rtlCol="0" anchor="t" anchorCtr="0"/>
            <a:lstStyle/>
            <a:p>
              <a:pPr algn="ctr"/>
              <a:r>
                <a:rPr lang="en-US" sz="1600" dirty="0" smtClean="0"/>
                <a:t>Engineering Air Vehicle Provider</a:t>
              </a:r>
            </a:p>
            <a:p>
              <a:pPr algn="ctr"/>
              <a:r>
                <a:rPr lang="en-US" sz="1200" dirty="0" smtClean="0"/>
                <a:t>(AirVehicleInterface)</a:t>
              </a:r>
            </a:p>
            <a:p>
              <a:pPr algn="ctr">
                <a:spcBef>
                  <a:spcPts val="600"/>
                </a:spcBef>
              </a:pPr>
              <a:r>
                <a:rPr lang="en-US" sz="1600" i="1" dirty="0" smtClean="0"/>
                <a:t>doMstcGeomService</a:t>
              </a:r>
            </a:p>
            <a:p>
              <a:pPr algn="ctr"/>
              <a:r>
                <a:rPr lang="en-US" sz="1600" i="1" dirty="0" smtClean="0"/>
                <a:t>executeAwave</a:t>
              </a:r>
            </a:p>
            <a:p>
              <a:pPr algn="ctr"/>
              <a:endParaRPr lang="en-US" sz="1600" i="1" dirty="0"/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0" y="1600202"/>
            <a:ext cx="4038600" cy="1234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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Java methods</a:t>
            </a:r>
          </a:p>
          <a:p>
            <a:pPr lvl="1"/>
            <a:r>
              <a:rPr lang="en-US" sz="2400" dirty="0" smtClean="0"/>
              <a:t>Engineering analyses</a:t>
            </a:r>
          </a:p>
          <a:p>
            <a:pPr lvl="1"/>
            <a:r>
              <a:rPr lang="en-US" sz="2400" dirty="0" smtClean="0"/>
              <a:t>Context in, Context out</a:t>
            </a: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8577944" y="5388429"/>
            <a:ext cx="239486" cy="283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0" y="0"/>
            <a:ext cx="7086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SORCER Services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96868" y="2012507"/>
            <a:ext cx="961032" cy="1715840"/>
            <a:chOff x="5096869" y="2656125"/>
            <a:chExt cx="1086224" cy="1567521"/>
          </a:xfrm>
        </p:grpSpPr>
        <p:cxnSp>
          <p:nvCxnSpPr>
            <p:cNvPr id="11" name="Elbow Connector 10"/>
            <p:cNvCxnSpPr/>
            <p:nvPr/>
          </p:nvCxnSpPr>
          <p:spPr>
            <a:xfrm rot="16200000" flipH="1">
              <a:off x="5012881" y="3053434"/>
              <a:ext cx="1567521" cy="772903"/>
            </a:xfrm>
            <a:prstGeom prst="bentConnector2">
              <a:avLst/>
            </a:prstGeom>
            <a:ln w="31750">
              <a:solidFill>
                <a:schemeClr val="accent5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5096869" y="3222562"/>
              <a:ext cx="607218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 smtClean="0"/>
                <a:t>argument</a:t>
              </a:r>
              <a:endParaRPr lang="en-US" sz="1200" dirty="0"/>
            </a:p>
          </p:txBody>
        </p: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0" y="3180158"/>
            <a:ext cx="4038600" cy="29920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Ø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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Context</a:t>
            </a:r>
          </a:p>
          <a:p>
            <a:pPr lvl="1"/>
            <a:r>
              <a:rPr lang="en-US" sz="2400" dirty="0" smtClean="0"/>
              <a:t>Key-value pairs</a:t>
            </a:r>
          </a:p>
          <a:p>
            <a:pPr lvl="1"/>
            <a:r>
              <a:rPr lang="en-US" sz="2400" dirty="0" smtClean="0"/>
              <a:t>Keys define namespace</a:t>
            </a:r>
          </a:p>
          <a:p>
            <a:pPr lvl="1"/>
            <a:r>
              <a:rPr lang="en-US" sz="2400" dirty="0" smtClean="0"/>
              <a:t>Values have SORCER data type attribute</a:t>
            </a:r>
          </a:p>
          <a:p>
            <a:pPr lvl="1"/>
            <a:r>
              <a:rPr lang="en-US" sz="2400" dirty="0" smtClean="0"/>
              <a:t>Value</a:t>
            </a:r>
          </a:p>
          <a:p>
            <a:pPr lvl="2"/>
            <a:r>
              <a:rPr lang="en-US" sz="2000" dirty="0" smtClean="0"/>
              <a:t>Any Java object (e.g., URL)</a:t>
            </a:r>
          </a:p>
          <a:p>
            <a:pPr lvl="2"/>
            <a:r>
              <a:rPr lang="en-US" sz="2000" dirty="0" smtClean="0"/>
              <a:t>Provider-specific objects</a:t>
            </a:r>
          </a:p>
          <a:p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4764811" y="1166517"/>
            <a:ext cx="4223657" cy="1277591"/>
            <a:chOff x="4582892" y="2128542"/>
            <a:chExt cx="4223657" cy="1277591"/>
          </a:xfrm>
        </p:grpSpPr>
        <p:grpSp>
          <p:nvGrpSpPr>
            <p:cNvPr id="19" name="Group 18"/>
            <p:cNvGrpSpPr/>
            <p:nvPr/>
          </p:nvGrpSpPr>
          <p:grpSpPr>
            <a:xfrm>
              <a:off x="4582892" y="2128542"/>
              <a:ext cx="4223657" cy="865039"/>
              <a:chOff x="4582892" y="2128542"/>
              <a:chExt cx="4223657" cy="865039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582892" y="2634351"/>
                <a:ext cx="4223657" cy="35923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600" dirty="0" smtClean="0"/>
                  <a:t>input_1</a:t>
                </a:r>
                <a:r>
                  <a:rPr lang="en-US" sz="1600" dirty="0" smtClean="0">
                    <a:sym typeface="Wingdings" pitchFamily="2" charset="2"/>
                  </a:rPr>
                  <a:t></a:t>
                </a:r>
                <a:r>
                  <a:rPr lang="en-US" sz="1600" dirty="0" smtClean="0"/>
                  <a:t>http://input.txt [</a:t>
                </a:r>
                <a:r>
                  <a:rPr lang="en-US" sz="1600" dirty="0" err="1" smtClean="0"/>
                  <a:t>type.mstcg.input</a:t>
                </a:r>
                <a:r>
                  <a:rPr lang="en-US" sz="1600" dirty="0" smtClean="0"/>
                  <a:t>]</a:t>
                </a:r>
                <a:endParaRPr lang="en-US" sz="1600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933954" y="2128542"/>
                <a:ext cx="4310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key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167560" y="2128542"/>
                <a:ext cx="5763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value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328807" y="2128542"/>
                <a:ext cx="98552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[data type]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 flipV="1">
                <a:off x="7674428" y="2405739"/>
                <a:ext cx="43543" cy="17417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V="1">
                <a:off x="6368142" y="2405739"/>
                <a:ext cx="43543" cy="17417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V="1">
                <a:off x="5061856" y="2405739"/>
                <a:ext cx="43543" cy="17417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6323242" y="3098356"/>
              <a:ext cx="7320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context</a:t>
              </a:r>
              <a:endParaRPr lang="en-US" sz="14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767265" y="3562338"/>
            <a:ext cx="4323523" cy="2412552"/>
            <a:chOff x="4780189" y="3562338"/>
            <a:chExt cx="4323523" cy="2412552"/>
          </a:xfrm>
        </p:grpSpPr>
        <p:cxnSp>
          <p:nvCxnSpPr>
            <p:cNvPr id="14" name="Elbow Connector 9"/>
            <p:cNvCxnSpPr>
              <a:stCxn id="37" idx="3"/>
              <a:endCxn id="8" idx="0"/>
            </p:cNvCxnSpPr>
            <p:nvPr/>
          </p:nvCxnSpPr>
          <p:spPr>
            <a:xfrm>
              <a:off x="7828261" y="3703853"/>
              <a:ext cx="882350" cy="1684576"/>
            </a:xfrm>
            <a:prstGeom prst="bentConnector2">
              <a:avLst/>
            </a:prstGeom>
            <a:ln w="31750">
              <a:solidFill>
                <a:schemeClr val="accent5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780189" y="5397946"/>
              <a:ext cx="4224528" cy="576944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/>
                <a:t>input_1</a:t>
              </a:r>
              <a:r>
                <a:rPr lang="en-US" sz="1600" dirty="0" smtClean="0">
                  <a:sym typeface="Wingdings" pitchFamily="2" charset="2"/>
                </a:rPr>
                <a:t></a:t>
              </a:r>
              <a:r>
                <a:rPr lang="en-US" sz="1600" dirty="0" smtClean="0"/>
                <a:t>http://input.txt [</a:t>
              </a:r>
              <a:r>
                <a:rPr lang="en-US" sz="1600" dirty="0" err="1" smtClean="0"/>
                <a:t>type.mstcg.input</a:t>
              </a:r>
              <a:r>
                <a:rPr lang="en-US" sz="1600" dirty="0" smtClean="0"/>
                <a:t>]</a:t>
              </a:r>
            </a:p>
            <a:p>
              <a:pPr algn="ctr"/>
              <a:r>
                <a:rPr lang="en-US" sz="1600" dirty="0" smtClean="0"/>
                <a:t>output_1</a:t>
              </a:r>
              <a:r>
                <a:rPr lang="en-US" sz="1600" dirty="0" smtClean="0">
                  <a:sym typeface="Wingdings" pitchFamily="2" charset="2"/>
                </a:rPr>
                <a:t></a:t>
              </a:r>
              <a:r>
                <a:rPr lang="en-US" sz="1600" dirty="0" smtClean="0"/>
                <a:t>http://output.txt [</a:t>
              </a:r>
              <a:r>
                <a:rPr lang="en-US" sz="1600" dirty="0" err="1" smtClean="0"/>
                <a:t>type.astros.input</a:t>
              </a:r>
              <a:r>
                <a:rPr lang="en-US" sz="1600" dirty="0" smtClean="0"/>
                <a:t>]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314393" y="4648596"/>
              <a:ext cx="789319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 smtClean="0"/>
                <a:t>return value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88775" y="3562338"/>
              <a:ext cx="239486" cy="2830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824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/>
          <a:lstStyle/>
          <a:p>
            <a:r>
              <a:rPr lang="en-US" dirty="0"/>
              <a:t>SORCER </a:t>
            </a:r>
            <a:r>
              <a:rPr lang="en-US" dirty="0" err="1"/>
              <a:t>Vars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3319463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SORCER Filter</a:t>
            </a:r>
          </a:p>
          <a:p>
            <a:pPr lvl="1"/>
            <a:r>
              <a:rPr lang="en-US" dirty="0" smtClean="0"/>
              <a:t>Operates on value returned from evaluator</a:t>
            </a:r>
          </a:p>
          <a:p>
            <a:pPr lvl="1"/>
            <a:r>
              <a:rPr lang="en-US" dirty="0" smtClean="0"/>
              <a:t>Reduces or transforms</a:t>
            </a:r>
          </a:p>
          <a:p>
            <a:r>
              <a:rPr lang="en-US" dirty="0" smtClean="0"/>
              <a:t>SORCER </a:t>
            </a:r>
            <a:r>
              <a:rPr lang="en-US" dirty="0" err="1" smtClean="0"/>
              <a:t>Persisters</a:t>
            </a:r>
            <a:endParaRPr lang="en-US" dirty="0" smtClean="0"/>
          </a:p>
          <a:p>
            <a:pPr lvl="1"/>
            <a:r>
              <a:rPr lang="en-US" dirty="0" smtClean="0"/>
              <a:t>Operates on value returned from filter </a:t>
            </a:r>
          </a:p>
          <a:p>
            <a:pPr lvl="1"/>
            <a:r>
              <a:rPr lang="en-US" dirty="0" smtClean="0"/>
              <a:t>Sets value</a:t>
            </a:r>
          </a:p>
          <a:p>
            <a:pPr lvl="2"/>
            <a:r>
              <a:rPr lang="en-US" dirty="0" smtClean="0"/>
              <a:t>Writes file</a:t>
            </a:r>
          </a:p>
          <a:p>
            <a:pPr lvl="2"/>
            <a:r>
              <a:rPr lang="en-US" dirty="0" smtClean="0"/>
              <a:t>Passes to object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928731" y="1686484"/>
            <a:ext cx="5017734" cy="1078494"/>
            <a:chOff x="4005947" y="1709047"/>
            <a:chExt cx="5017734" cy="1078494"/>
          </a:xfrm>
        </p:grpSpPr>
        <p:sp>
          <p:nvSpPr>
            <p:cNvPr id="56" name="Flowchart: Magnetic Disk 55"/>
            <p:cNvSpPr/>
            <p:nvPr/>
          </p:nvSpPr>
          <p:spPr>
            <a:xfrm>
              <a:off x="8350706" y="2186326"/>
              <a:ext cx="672975" cy="284721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file</a:t>
              </a:r>
              <a:endParaRPr lang="en-US" sz="1200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005947" y="1709047"/>
              <a:ext cx="3963759" cy="107849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/>
                <a:t>Var: y1</a:t>
              </a:r>
              <a:endParaRPr lang="en-US" sz="1600" dirty="0"/>
            </a:p>
          </p:txBody>
        </p:sp>
        <p:sp>
          <p:nvSpPr>
            <p:cNvPr id="49" name="Right Arrow Callout 48"/>
            <p:cNvSpPr/>
            <p:nvPr/>
          </p:nvSpPr>
          <p:spPr>
            <a:xfrm>
              <a:off x="5848947" y="2120589"/>
              <a:ext cx="1349795" cy="45720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360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filter</a:t>
              </a:r>
              <a:endParaRPr lang="en-US" sz="1200" dirty="0"/>
            </a:p>
          </p:txBody>
        </p:sp>
        <p:sp>
          <p:nvSpPr>
            <p:cNvPr id="50" name="Right Arrow Callout 49"/>
            <p:cNvSpPr/>
            <p:nvPr/>
          </p:nvSpPr>
          <p:spPr>
            <a:xfrm>
              <a:off x="4097146" y="2120589"/>
              <a:ext cx="1716948" cy="45720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43077"/>
              </a:avLst>
            </a:prstGeom>
            <a:ln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evaluator reference</a:t>
              </a:r>
              <a:endParaRPr lang="en-US" sz="110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6392767" y="2212582"/>
              <a:ext cx="634150" cy="273215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/>
                <a:t>y1 value</a:t>
              </a:r>
              <a:endParaRPr lang="en-US" sz="90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4926179" y="2154433"/>
              <a:ext cx="683382" cy="389513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dirty="0" smtClean="0"/>
                <a:t>evaluator value</a:t>
              </a:r>
              <a:endParaRPr lang="en-US" sz="900" dirty="0"/>
            </a:p>
          </p:txBody>
        </p:sp>
        <p:cxnSp>
          <p:nvCxnSpPr>
            <p:cNvPr id="57" name="Curved Connector 161"/>
            <p:cNvCxnSpPr>
              <a:endCxn id="56" idx="2"/>
            </p:cNvCxnSpPr>
            <p:nvPr/>
          </p:nvCxnSpPr>
          <p:spPr>
            <a:xfrm>
              <a:off x="7749704" y="2328686"/>
              <a:ext cx="601002" cy="1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/>
            <p:cNvSpPr/>
            <p:nvPr/>
          </p:nvSpPr>
          <p:spPr>
            <a:xfrm>
              <a:off x="7225845" y="2120589"/>
              <a:ext cx="654214" cy="457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 smtClean="0"/>
                <a:t>persister</a:t>
              </a:r>
            </a:p>
          </p:txBody>
        </p:sp>
      </p:grpSp>
      <p:cxnSp>
        <p:nvCxnSpPr>
          <p:cNvPr id="20" name="Straight Connector 26"/>
          <p:cNvCxnSpPr>
            <a:endCxn id="48" idx="1"/>
          </p:cNvCxnSpPr>
          <p:nvPr/>
        </p:nvCxnSpPr>
        <p:spPr>
          <a:xfrm rot="16200000" flipV="1">
            <a:off x="3203550" y="2950912"/>
            <a:ext cx="2182428" cy="732065"/>
          </a:xfrm>
          <a:prstGeom prst="bentConnector4">
            <a:avLst>
              <a:gd name="adj1" fmla="val 9215"/>
              <a:gd name="adj2" fmla="val 131227"/>
            </a:avLst>
          </a:prstGeom>
          <a:ln w="254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3920418" y="4300090"/>
            <a:ext cx="1464129" cy="1948770"/>
            <a:chOff x="5382985" y="1752600"/>
            <a:chExt cx="1905000" cy="2209800"/>
          </a:xfrm>
        </p:grpSpPr>
        <p:sp>
          <p:nvSpPr>
            <p:cNvPr id="22" name="Rounded Rectangle 21"/>
            <p:cNvSpPr/>
            <p:nvPr/>
          </p:nvSpPr>
          <p:spPr>
            <a:xfrm>
              <a:off x="5382985" y="1752600"/>
              <a:ext cx="1905000" cy="2209800"/>
            </a:xfrm>
            <a:prstGeom prst="roundRect">
              <a:avLst>
                <a:gd name="adj" fmla="val 984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45720" rIns="45720" rtlCol="0" anchor="t" anchorCtr="0"/>
            <a:lstStyle/>
            <a:p>
              <a:pPr algn="ctr"/>
              <a:r>
                <a:rPr lang="en-US" sz="1400" i="1" dirty="0" smtClean="0"/>
                <a:t>ExertionEvaluator</a:t>
              </a:r>
              <a:endParaRPr lang="en-US" sz="1400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553074" y="2146941"/>
              <a:ext cx="1564822" cy="107737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400" i="1" dirty="0" smtClean="0"/>
                <a:t>Task</a:t>
              </a:r>
              <a:endParaRPr lang="en-US" sz="1400" i="1" dirty="0"/>
            </a:p>
          </p:txBody>
        </p:sp>
        <p:grpSp>
          <p:nvGrpSpPr>
            <p:cNvPr id="24" name="Group 12"/>
            <p:cNvGrpSpPr/>
            <p:nvPr/>
          </p:nvGrpSpPr>
          <p:grpSpPr>
            <a:xfrm>
              <a:off x="5673654" y="2512642"/>
              <a:ext cx="1323662" cy="603167"/>
              <a:chOff x="830778" y="5143500"/>
              <a:chExt cx="1295400" cy="857250"/>
            </a:xfrm>
          </p:grpSpPr>
          <p:sp>
            <p:nvSpPr>
              <p:cNvPr id="26" name="AutoShape 37"/>
              <p:cNvSpPr>
                <a:spLocks noChangeArrowheads="1"/>
              </p:cNvSpPr>
              <p:nvPr/>
            </p:nvSpPr>
            <p:spPr bwMode="auto">
              <a:xfrm>
                <a:off x="830778" y="5619750"/>
                <a:ext cx="1295400" cy="381000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 anchorCtr="0">
                <a:prstTxWarp prst="textNoShape">
                  <a:avLst/>
                </a:prstTxWarp>
                <a:flatTx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Context</a:t>
                </a:r>
                <a:endParaRPr lang="en-US" sz="1200" dirty="0">
                  <a:solidFill>
                    <a:schemeClr val="tx1"/>
                  </a:solidFill>
                  <a:cs typeface="Courier New" pitchFamily="49" charset="0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830778" y="5143500"/>
                <a:ext cx="1295400" cy="381000"/>
              </a:xfrm>
              <a:prstGeom prst="roundRect">
                <a:avLst>
                  <a:gd name="adj" fmla="val 50000"/>
                </a:avLst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sz="1400" dirty="0" smtClean="0"/>
                  <a:t>Signature</a:t>
                </a:r>
                <a:endParaRPr lang="en-US" sz="1400" dirty="0"/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5816847" y="3332246"/>
              <a:ext cx="1037276" cy="476071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1100" dirty="0" smtClean="0"/>
                <a:t>evaluator value</a:t>
              </a:r>
              <a:endParaRPr lang="en-US" sz="11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28731" y="2916570"/>
            <a:ext cx="5017734" cy="1078494"/>
            <a:chOff x="4005947" y="1709047"/>
            <a:chExt cx="5017734" cy="1078494"/>
          </a:xfrm>
        </p:grpSpPr>
        <p:sp>
          <p:nvSpPr>
            <p:cNvPr id="32" name="Flowchart: Magnetic Disk 31"/>
            <p:cNvSpPr/>
            <p:nvPr/>
          </p:nvSpPr>
          <p:spPr>
            <a:xfrm>
              <a:off x="8350706" y="2186326"/>
              <a:ext cx="672975" cy="284721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file</a:t>
              </a:r>
              <a:endParaRPr lang="en-US" sz="1200" dirty="0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005947" y="1709047"/>
              <a:ext cx="3963759" cy="107849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/>
                <a:t>Var: y2</a:t>
              </a:r>
              <a:endParaRPr lang="en-US" sz="1600" dirty="0"/>
            </a:p>
          </p:txBody>
        </p:sp>
        <p:sp>
          <p:nvSpPr>
            <p:cNvPr id="34" name="Right Arrow Callout 33"/>
            <p:cNvSpPr/>
            <p:nvPr/>
          </p:nvSpPr>
          <p:spPr>
            <a:xfrm>
              <a:off x="5848947" y="2120589"/>
              <a:ext cx="1349795" cy="45720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360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filter</a:t>
              </a:r>
              <a:endParaRPr lang="en-US" sz="1200" dirty="0"/>
            </a:p>
          </p:txBody>
        </p:sp>
        <p:sp>
          <p:nvSpPr>
            <p:cNvPr id="35" name="Right Arrow Callout 34"/>
            <p:cNvSpPr/>
            <p:nvPr/>
          </p:nvSpPr>
          <p:spPr>
            <a:xfrm>
              <a:off x="4097146" y="2120589"/>
              <a:ext cx="1716948" cy="45720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43077"/>
              </a:avLst>
            </a:prstGeom>
            <a:ln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evaluator reference</a:t>
              </a:r>
              <a:endParaRPr lang="en-US" sz="1100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6392767" y="2212582"/>
              <a:ext cx="634150" cy="273215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/>
                <a:t>y2 value</a:t>
              </a:r>
              <a:endParaRPr lang="en-US" sz="900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4926179" y="2154433"/>
              <a:ext cx="683382" cy="389513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900" dirty="0" smtClean="0"/>
                <a:t>evaluator value</a:t>
              </a:r>
              <a:endParaRPr lang="en-US" sz="900" dirty="0"/>
            </a:p>
          </p:txBody>
        </p:sp>
        <p:cxnSp>
          <p:nvCxnSpPr>
            <p:cNvPr id="38" name="Curved Connector 161"/>
            <p:cNvCxnSpPr>
              <a:endCxn id="32" idx="2"/>
            </p:cNvCxnSpPr>
            <p:nvPr/>
          </p:nvCxnSpPr>
          <p:spPr>
            <a:xfrm>
              <a:off x="7749704" y="2328686"/>
              <a:ext cx="601002" cy="1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225845" y="2120589"/>
              <a:ext cx="654214" cy="457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r>
                <a:rPr lang="en-US" sz="1200" dirty="0" smtClean="0"/>
                <a:t>persister</a:t>
              </a:r>
            </a:p>
          </p:txBody>
        </p:sp>
      </p:grpSp>
      <p:cxnSp>
        <p:nvCxnSpPr>
          <p:cNvPr id="41" name="Straight Connector 26"/>
          <p:cNvCxnSpPr>
            <a:endCxn id="33" idx="1"/>
          </p:cNvCxnSpPr>
          <p:nvPr/>
        </p:nvCxnSpPr>
        <p:spPr>
          <a:xfrm rot="16200000" flipV="1">
            <a:off x="3818593" y="3565955"/>
            <a:ext cx="952342" cy="732065"/>
          </a:xfrm>
          <a:prstGeom prst="bentConnector4">
            <a:avLst>
              <a:gd name="adj1" fmla="val 21688"/>
              <a:gd name="adj2" fmla="val 131227"/>
            </a:avLst>
          </a:prstGeom>
          <a:ln w="254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308978"/>
      </p:ext>
    </p:extLst>
  </p:cSld>
  <p:clrMapOvr>
    <a:masterClrMapping/>
  </p:clrMapOvr>
  <p:transition xmlns:p14="http://schemas.microsoft.com/office/powerpoint/2010/main" advTm="65589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/>
          <a:lstStyle/>
          <a:p>
            <a:r>
              <a:rPr lang="en-US" dirty="0" smtClean="0"/>
              <a:t>SORCER Provider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3319463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Java object in a JVM on a computer</a:t>
            </a:r>
          </a:p>
          <a:p>
            <a:r>
              <a:rPr lang="en-US" dirty="0" smtClean="0"/>
              <a:t>Provide Java methods called </a:t>
            </a:r>
            <a:r>
              <a:rPr lang="en-US" i="1" dirty="0" smtClean="0"/>
              <a:t>service operations </a:t>
            </a:r>
            <a:r>
              <a:rPr lang="en-US" dirty="0" smtClean="0"/>
              <a:t>to remote users over a network</a:t>
            </a:r>
          </a:p>
          <a:p>
            <a:r>
              <a:rPr lang="en-US" dirty="0" smtClean="0"/>
              <a:t>Implements a Java interface called a </a:t>
            </a:r>
            <a:r>
              <a:rPr lang="en-US" i="1" dirty="0" smtClean="0"/>
              <a:t>service type</a:t>
            </a:r>
          </a:p>
          <a:p>
            <a:pPr lvl="1"/>
            <a:endParaRPr lang="en-US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4024417" y="4664170"/>
            <a:ext cx="5149592" cy="917377"/>
            <a:chOff x="4038600" y="2743226"/>
            <a:chExt cx="5149592" cy="917377"/>
          </a:xfrm>
        </p:grpSpPr>
        <p:sp>
          <p:nvSpPr>
            <p:cNvPr id="47" name="Rounded Rectangle 46"/>
            <p:cNvSpPr/>
            <p:nvPr/>
          </p:nvSpPr>
          <p:spPr>
            <a:xfrm>
              <a:off x="4038600" y="2743226"/>
              <a:ext cx="3733800" cy="870857"/>
            </a:xfrm>
            <a:prstGeom prst="roundRect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/>
                <a:t>AirVehicleInterface</a:t>
              </a:r>
            </a:p>
            <a:p>
              <a:r>
                <a:rPr lang="en-US" sz="1600" i="1" dirty="0" smtClean="0"/>
                <a:t>Context </a:t>
              </a:r>
              <a:r>
                <a:rPr lang="en-US" sz="1600" b="1" i="1" dirty="0" smtClean="0"/>
                <a:t>doMstcGeomService</a:t>
              </a:r>
              <a:r>
                <a:rPr lang="en-US" sz="1600" i="1" dirty="0" smtClean="0"/>
                <a:t>(Context ctx);</a:t>
              </a:r>
            </a:p>
            <a:p>
              <a:r>
                <a:rPr lang="en-US" sz="1600" i="1" dirty="0" smtClean="0"/>
                <a:t>Context </a:t>
              </a:r>
              <a:r>
                <a:rPr lang="en-US" sz="1600" b="1" i="1" dirty="0" smtClean="0"/>
                <a:t>executeAwave</a:t>
              </a:r>
              <a:r>
                <a:rPr lang="en-US" sz="1600" i="1" dirty="0" smtClean="0"/>
                <a:t>(Context ctx);</a:t>
              </a:r>
            </a:p>
            <a:p>
              <a:pPr algn="ctr"/>
              <a:endParaRPr lang="en-US" sz="1600" i="1" dirty="0" smtClean="0"/>
            </a:p>
            <a:p>
              <a:pPr algn="ctr"/>
              <a:endParaRPr lang="en-US" sz="1600" dirty="0" smtClean="0"/>
            </a:p>
            <a:p>
              <a:pPr algn="ctr"/>
              <a:endParaRPr lang="en-US" sz="16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014824" y="2743226"/>
              <a:ext cx="10647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service type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7" name="Straight Connector 16"/>
            <p:cNvCxnSpPr>
              <a:stCxn id="14" idx="1"/>
            </p:cNvCxnSpPr>
            <p:nvPr/>
          </p:nvCxnSpPr>
          <p:spPr>
            <a:xfrm flipH="1" flipV="1">
              <a:off x="7162801" y="2895627"/>
              <a:ext cx="852023" cy="14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8191636" y="3352826"/>
              <a:ext cx="996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service ops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8" name="Straight Connector 57"/>
            <p:cNvCxnSpPr>
              <a:stCxn id="20" idx="1"/>
            </p:cNvCxnSpPr>
            <p:nvPr/>
          </p:nvCxnSpPr>
          <p:spPr>
            <a:xfrm flipH="1" flipV="1">
              <a:off x="7648577" y="3162317"/>
              <a:ext cx="543059" cy="34439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20" idx="1"/>
            </p:cNvCxnSpPr>
            <p:nvPr/>
          </p:nvCxnSpPr>
          <p:spPr>
            <a:xfrm flipH="1" flipV="1">
              <a:off x="7150895" y="3424255"/>
              <a:ext cx="1040741" cy="8246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7136479" y="421961"/>
            <a:ext cx="1799662" cy="883492"/>
            <a:chOff x="4767943" y="816427"/>
            <a:chExt cx="3060020" cy="1502229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31429" t="19147" r="26666" b="36286"/>
            <a:stretch>
              <a:fillRect/>
            </a:stretch>
          </p:blipFill>
          <p:spPr bwMode="auto">
            <a:xfrm>
              <a:off x="6609165" y="816427"/>
              <a:ext cx="1218798" cy="810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3" name="Straight Connector 42"/>
            <p:cNvCxnSpPr/>
            <p:nvPr/>
          </p:nvCxnSpPr>
          <p:spPr>
            <a:xfrm flipV="1">
              <a:off x="5976257" y="1033847"/>
              <a:ext cx="729343" cy="2615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4767943" y="1300163"/>
              <a:ext cx="1856696" cy="1018493"/>
              <a:chOff x="4767943" y="1300163"/>
              <a:chExt cx="1856696" cy="1018493"/>
            </a:xfrm>
          </p:grpSpPr>
          <p:pic>
            <p:nvPicPr>
              <p:cNvPr id="6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37363" t="26494" r="52315" b="64363"/>
              <a:stretch>
                <a:fillRect/>
              </a:stretch>
            </p:blipFill>
            <p:spPr bwMode="auto">
              <a:xfrm>
                <a:off x="4767943" y="1306286"/>
                <a:ext cx="1828800" cy="10123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8" name="Freeform 67"/>
              <p:cNvSpPr/>
              <p:nvPr/>
            </p:nvSpPr>
            <p:spPr>
              <a:xfrm>
                <a:off x="6054739" y="1300163"/>
                <a:ext cx="569900" cy="338137"/>
              </a:xfrm>
              <a:custGeom>
                <a:avLst/>
                <a:gdLst>
                  <a:gd name="connsiteX0" fmla="*/ 26975 w 284150"/>
                  <a:gd name="connsiteY0" fmla="*/ 176212 h 338137"/>
                  <a:gd name="connsiteX1" fmla="*/ 43643 w 284150"/>
                  <a:gd name="connsiteY1" fmla="*/ 180975 h 338137"/>
                  <a:gd name="connsiteX2" fmla="*/ 50787 w 284150"/>
                  <a:gd name="connsiteY2" fmla="*/ 185737 h 338137"/>
                  <a:gd name="connsiteX3" fmla="*/ 55550 w 284150"/>
                  <a:gd name="connsiteY3" fmla="*/ 192881 h 338137"/>
                  <a:gd name="connsiteX4" fmla="*/ 62693 w 284150"/>
                  <a:gd name="connsiteY4" fmla="*/ 195262 h 338137"/>
                  <a:gd name="connsiteX5" fmla="*/ 72218 w 284150"/>
                  <a:gd name="connsiteY5" fmla="*/ 209550 h 338137"/>
                  <a:gd name="connsiteX6" fmla="*/ 81743 w 284150"/>
                  <a:gd name="connsiteY6" fmla="*/ 223837 h 338137"/>
                  <a:gd name="connsiteX7" fmla="*/ 84125 w 284150"/>
                  <a:gd name="connsiteY7" fmla="*/ 230981 h 338137"/>
                  <a:gd name="connsiteX8" fmla="*/ 81743 w 284150"/>
                  <a:gd name="connsiteY8" fmla="*/ 278606 h 338137"/>
                  <a:gd name="connsiteX9" fmla="*/ 79362 w 284150"/>
                  <a:gd name="connsiteY9" fmla="*/ 285750 h 338137"/>
                  <a:gd name="connsiteX10" fmla="*/ 81743 w 284150"/>
                  <a:gd name="connsiteY10" fmla="*/ 307181 h 338137"/>
                  <a:gd name="connsiteX11" fmla="*/ 105556 w 284150"/>
                  <a:gd name="connsiteY11" fmla="*/ 330994 h 338137"/>
                  <a:gd name="connsiteX12" fmla="*/ 119843 w 284150"/>
                  <a:gd name="connsiteY12" fmla="*/ 335756 h 338137"/>
                  <a:gd name="connsiteX13" fmla="*/ 148418 w 284150"/>
                  <a:gd name="connsiteY13" fmla="*/ 338137 h 338137"/>
                  <a:gd name="connsiteX14" fmla="*/ 174612 w 284150"/>
                  <a:gd name="connsiteY14" fmla="*/ 335756 h 338137"/>
                  <a:gd name="connsiteX15" fmla="*/ 181756 w 284150"/>
                  <a:gd name="connsiteY15" fmla="*/ 333375 h 338137"/>
                  <a:gd name="connsiteX16" fmla="*/ 200806 w 284150"/>
                  <a:gd name="connsiteY16" fmla="*/ 321469 h 338137"/>
                  <a:gd name="connsiteX17" fmla="*/ 215093 w 284150"/>
                  <a:gd name="connsiteY17" fmla="*/ 309562 h 338137"/>
                  <a:gd name="connsiteX18" fmla="*/ 219856 w 284150"/>
                  <a:gd name="connsiteY18" fmla="*/ 302419 h 338137"/>
                  <a:gd name="connsiteX19" fmla="*/ 241287 w 284150"/>
                  <a:gd name="connsiteY19" fmla="*/ 280987 h 338137"/>
                  <a:gd name="connsiteX20" fmla="*/ 243668 w 284150"/>
                  <a:gd name="connsiteY20" fmla="*/ 273844 h 338137"/>
                  <a:gd name="connsiteX21" fmla="*/ 260337 w 284150"/>
                  <a:gd name="connsiteY21" fmla="*/ 259556 h 338137"/>
                  <a:gd name="connsiteX22" fmla="*/ 267481 w 284150"/>
                  <a:gd name="connsiteY22" fmla="*/ 247650 h 338137"/>
                  <a:gd name="connsiteX23" fmla="*/ 277006 w 284150"/>
                  <a:gd name="connsiteY23" fmla="*/ 240506 h 338137"/>
                  <a:gd name="connsiteX24" fmla="*/ 284150 w 284150"/>
                  <a:gd name="connsiteY24" fmla="*/ 219075 h 338137"/>
                  <a:gd name="connsiteX25" fmla="*/ 279387 w 284150"/>
                  <a:gd name="connsiteY25" fmla="*/ 123825 h 338137"/>
                  <a:gd name="connsiteX26" fmla="*/ 265100 w 284150"/>
                  <a:gd name="connsiteY26" fmla="*/ 97631 h 338137"/>
                  <a:gd name="connsiteX27" fmla="*/ 250812 w 284150"/>
                  <a:gd name="connsiteY27" fmla="*/ 78581 h 338137"/>
                  <a:gd name="connsiteX28" fmla="*/ 224618 w 284150"/>
                  <a:gd name="connsiteY28" fmla="*/ 59531 h 338137"/>
                  <a:gd name="connsiteX29" fmla="*/ 215093 w 284150"/>
                  <a:gd name="connsiteY29" fmla="*/ 54769 h 338137"/>
                  <a:gd name="connsiteX30" fmla="*/ 207950 w 284150"/>
                  <a:gd name="connsiteY30" fmla="*/ 47625 h 338137"/>
                  <a:gd name="connsiteX31" fmla="*/ 186518 w 284150"/>
                  <a:gd name="connsiteY31" fmla="*/ 35719 h 338137"/>
                  <a:gd name="connsiteX32" fmla="*/ 179375 w 284150"/>
                  <a:gd name="connsiteY32" fmla="*/ 33337 h 338137"/>
                  <a:gd name="connsiteX33" fmla="*/ 165087 w 284150"/>
                  <a:gd name="connsiteY33" fmla="*/ 23812 h 338137"/>
                  <a:gd name="connsiteX34" fmla="*/ 150800 w 284150"/>
                  <a:gd name="connsiteY34" fmla="*/ 19050 h 338137"/>
                  <a:gd name="connsiteX35" fmla="*/ 124606 w 284150"/>
                  <a:gd name="connsiteY35" fmla="*/ 7144 h 338137"/>
                  <a:gd name="connsiteX36" fmla="*/ 115081 w 284150"/>
                  <a:gd name="connsiteY36" fmla="*/ 4762 h 338137"/>
                  <a:gd name="connsiteX37" fmla="*/ 107937 w 284150"/>
                  <a:gd name="connsiteY37" fmla="*/ 2381 h 338137"/>
                  <a:gd name="connsiteX38" fmla="*/ 79362 w 284150"/>
                  <a:gd name="connsiteY38" fmla="*/ 0 h 338137"/>
                  <a:gd name="connsiteX39" fmla="*/ 43643 w 284150"/>
                  <a:gd name="connsiteY39" fmla="*/ 2381 h 338137"/>
                  <a:gd name="connsiteX40" fmla="*/ 29356 w 284150"/>
                  <a:gd name="connsiteY40" fmla="*/ 7144 h 338137"/>
                  <a:gd name="connsiteX41" fmla="*/ 15068 w 284150"/>
                  <a:gd name="connsiteY41" fmla="*/ 21431 h 338137"/>
                  <a:gd name="connsiteX42" fmla="*/ 5543 w 284150"/>
                  <a:gd name="connsiteY42" fmla="*/ 38100 h 338137"/>
                  <a:gd name="connsiteX43" fmla="*/ 781 w 284150"/>
                  <a:gd name="connsiteY43" fmla="*/ 45244 h 338137"/>
                  <a:gd name="connsiteX44" fmla="*/ 3162 w 284150"/>
                  <a:gd name="connsiteY44" fmla="*/ 104775 h 338137"/>
                  <a:gd name="connsiteX45" fmla="*/ 12687 w 284150"/>
                  <a:gd name="connsiteY45" fmla="*/ 119062 h 338137"/>
                  <a:gd name="connsiteX46" fmla="*/ 26975 w 284150"/>
                  <a:gd name="connsiteY46" fmla="*/ 176212 h 338137"/>
                  <a:gd name="connsiteX0" fmla="*/ 26975 w 476062"/>
                  <a:gd name="connsiteY0" fmla="*/ 176212 h 338137"/>
                  <a:gd name="connsiteX1" fmla="*/ 43643 w 476062"/>
                  <a:gd name="connsiteY1" fmla="*/ 180975 h 338137"/>
                  <a:gd name="connsiteX2" fmla="*/ 50787 w 476062"/>
                  <a:gd name="connsiteY2" fmla="*/ 185737 h 338137"/>
                  <a:gd name="connsiteX3" fmla="*/ 55550 w 476062"/>
                  <a:gd name="connsiteY3" fmla="*/ 192881 h 338137"/>
                  <a:gd name="connsiteX4" fmla="*/ 62693 w 476062"/>
                  <a:gd name="connsiteY4" fmla="*/ 195262 h 338137"/>
                  <a:gd name="connsiteX5" fmla="*/ 72218 w 476062"/>
                  <a:gd name="connsiteY5" fmla="*/ 209550 h 338137"/>
                  <a:gd name="connsiteX6" fmla="*/ 81743 w 476062"/>
                  <a:gd name="connsiteY6" fmla="*/ 223837 h 338137"/>
                  <a:gd name="connsiteX7" fmla="*/ 84125 w 476062"/>
                  <a:gd name="connsiteY7" fmla="*/ 230981 h 338137"/>
                  <a:gd name="connsiteX8" fmla="*/ 81743 w 476062"/>
                  <a:gd name="connsiteY8" fmla="*/ 278606 h 338137"/>
                  <a:gd name="connsiteX9" fmla="*/ 79362 w 476062"/>
                  <a:gd name="connsiteY9" fmla="*/ 285750 h 338137"/>
                  <a:gd name="connsiteX10" fmla="*/ 81743 w 476062"/>
                  <a:gd name="connsiteY10" fmla="*/ 307181 h 338137"/>
                  <a:gd name="connsiteX11" fmla="*/ 105556 w 476062"/>
                  <a:gd name="connsiteY11" fmla="*/ 330994 h 338137"/>
                  <a:gd name="connsiteX12" fmla="*/ 119843 w 476062"/>
                  <a:gd name="connsiteY12" fmla="*/ 335756 h 338137"/>
                  <a:gd name="connsiteX13" fmla="*/ 148418 w 476062"/>
                  <a:gd name="connsiteY13" fmla="*/ 338137 h 338137"/>
                  <a:gd name="connsiteX14" fmla="*/ 174612 w 476062"/>
                  <a:gd name="connsiteY14" fmla="*/ 335756 h 338137"/>
                  <a:gd name="connsiteX15" fmla="*/ 181756 w 476062"/>
                  <a:gd name="connsiteY15" fmla="*/ 333375 h 338137"/>
                  <a:gd name="connsiteX16" fmla="*/ 200806 w 476062"/>
                  <a:gd name="connsiteY16" fmla="*/ 321469 h 338137"/>
                  <a:gd name="connsiteX17" fmla="*/ 215093 w 476062"/>
                  <a:gd name="connsiteY17" fmla="*/ 309562 h 338137"/>
                  <a:gd name="connsiteX18" fmla="*/ 219856 w 476062"/>
                  <a:gd name="connsiteY18" fmla="*/ 302419 h 338137"/>
                  <a:gd name="connsiteX19" fmla="*/ 241287 w 476062"/>
                  <a:gd name="connsiteY19" fmla="*/ 280987 h 338137"/>
                  <a:gd name="connsiteX20" fmla="*/ 243668 w 476062"/>
                  <a:gd name="connsiteY20" fmla="*/ 273844 h 338137"/>
                  <a:gd name="connsiteX21" fmla="*/ 260337 w 476062"/>
                  <a:gd name="connsiteY21" fmla="*/ 259556 h 338137"/>
                  <a:gd name="connsiteX22" fmla="*/ 267481 w 476062"/>
                  <a:gd name="connsiteY22" fmla="*/ 247650 h 338137"/>
                  <a:gd name="connsiteX23" fmla="*/ 472268 w 476062"/>
                  <a:gd name="connsiteY23" fmla="*/ 254794 h 338137"/>
                  <a:gd name="connsiteX24" fmla="*/ 284150 w 476062"/>
                  <a:gd name="connsiteY24" fmla="*/ 219075 h 338137"/>
                  <a:gd name="connsiteX25" fmla="*/ 279387 w 476062"/>
                  <a:gd name="connsiteY25" fmla="*/ 123825 h 338137"/>
                  <a:gd name="connsiteX26" fmla="*/ 265100 w 476062"/>
                  <a:gd name="connsiteY26" fmla="*/ 97631 h 338137"/>
                  <a:gd name="connsiteX27" fmla="*/ 250812 w 476062"/>
                  <a:gd name="connsiteY27" fmla="*/ 78581 h 338137"/>
                  <a:gd name="connsiteX28" fmla="*/ 224618 w 476062"/>
                  <a:gd name="connsiteY28" fmla="*/ 59531 h 338137"/>
                  <a:gd name="connsiteX29" fmla="*/ 215093 w 476062"/>
                  <a:gd name="connsiteY29" fmla="*/ 54769 h 338137"/>
                  <a:gd name="connsiteX30" fmla="*/ 207950 w 476062"/>
                  <a:gd name="connsiteY30" fmla="*/ 47625 h 338137"/>
                  <a:gd name="connsiteX31" fmla="*/ 186518 w 476062"/>
                  <a:gd name="connsiteY31" fmla="*/ 35719 h 338137"/>
                  <a:gd name="connsiteX32" fmla="*/ 179375 w 476062"/>
                  <a:gd name="connsiteY32" fmla="*/ 33337 h 338137"/>
                  <a:gd name="connsiteX33" fmla="*/ 165087 w 476062"/>
                  <a:gd name="connsiteY33" fmla="*/ 23812 h 338137"/>
                  <a:gd name="connsiteX34" fmla="*/ 150800 w 476062"/>
                  <a:gd name="connsiteY34" fmla="*/ 19050 h 338137"/>
                  <a:gd name="connsiteX35" fmla="*/ 124606 w 476062"/>
                  <a:gd name="connsiteY35" fmla="*/ 7144 h 338137"/>
                  <a:gd name="connsiteX36" fmla="*/ 115081 w 476062"/>
                  <a:gd name="connsiteY36" fmla="*/ 4762 h 338137"/>
                  <a:gd name="connsiteX37" fmla="*/ 107937 w 476062"/>
                  <a:gd name="connsiteY37" fmla="*/ 2381 h 338137"/>
                  <a:gd name="connsiteX38" fmla="*/ 79362 w 476062"/>
                  <a:gd name="connsiteY38" fmla="*/ 0 h 338137"/>
                  <a:gd name="connsiteX39" fmla="*/ 43643 w 476062"/>
                  <a:gd name="connsiteY39" fmla="*/ 2381 h 338137"/>
                  <a:gd name="connsiteX40" fmla="*/ 29356 w 476062"/>
                  <a:gd name="connsiteY40" fmla="*/ 7144 h 338137"/>
                  <a:gd name="connsiteX41" fmla="*/ 15068 w 476062"/>
                  <a:gd name="connsiteY41" fmla="*/ 21431 h 338137"/>
                  <a:gd name="connsiteX42" fmla="*/ 5543 w 476062"/>
                  <a:gd name="connsiteY42" fmla="*/ 38100 h 338137"/>
                  <a:gd name="connsiteX43" fmla="*/ 781 w 476062"/>
                  <a:gd name="connsiteY43" fmla="*/ 45244 h 338137"/>
                  <a:gd name="connsiteX44" fmla="*/ 3162 w 476062"/>
                  <a:gd name="connsiteY44" fmla="*/ 104775 h 338137"/>
                  <a:gd name="connsiteX45" fmla="*/ 12687 w 476062"/>
                  <a:gd name="connsiteY45" fmla="*/ 119062 h 338137"/>
                  <a:gd name="connsiteX46" fmla="*/ 26975 w 476062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4125 w 569900"/>
                  <a:gd name="connsiteY7" fmla="*/ 230981 h 338137"/>
                  <a:gd name="connsiteX8" fmla="*/ 81743 w 569900"/>
                  <a:gd name="connsiteY8" fmla="*/ 278606 h 338137"/>
                  <a:gd name="connsiteX9" fmla="*/ 79362 w 569900"/>
                  <a:gd name="connsiteY9" fmla="*/ 285750 h 338137"/>
                  <a:gd name="connsiteX10" fmla="*/ 81743 w 569900"/>
                  <a:gd name="connsiteY10" fmla="*/ 307181 h 338137"/>
                  <a:gd name="connsiteX11" fmla="*/ 105556 w 569900"/>
                  <a:gd name="connsiteY11" fmla="*/ 330994 h 338137"/>
                  <a:gd name="connsiteX12" fmla="*/ 119843 w 569900"/>
                  <a:gd name="connsiteY12" fmla="*/ 335756 h 338137"/>
                  <a:gd name="connsiteX13" fmla="*/ 148418 w 569900"/>
                  <a:gd name="connsiteY13" fmla="*/ 338137 h 338137"/>
                  <a:gd name="connsiteX14" fmla="*/ 174612 w 569900"/>
                  <a:gd name="connsiteY14" fmla="*/ 335756 h 338137"/>
                  <a:gd name="connsiteX15" fmla="*/ 181756 w 569900"/>
                  <a:gd name="connsiteY15" fmla="*/ 333375 h 338137"/>
                  <a:gd name="connsiteX16" fmla="*/ 200806 w 569900"/>
                  <a:gd name="connsiteY16" fmla="*/ 321469 h 338137"/>
                  <a:gd name="connsiteX17" fmla="*/ 215093 w 569900"/>
                  <a:gd name="connsiteY17" fmla="*/ 309562 h 338137"/>
                  <a:gd name="connsiteX18" fmla="*/ 219856 w 569900"/>
                  <a:gd name="connsiteY18" fmla="*/ 302419 h 338137"/>
                  <a:gd name="connsiteX19" fmla="*/ 241287 w 569900"/>
                  <a:gd name="connsiteY19" fmla="*/ 280987 h 338137"/>
                  <a:gd name="connsiteX20" fmla="*/ 243668 w 569900"/>
                  <a:gd name="connsiteY20" fmla="*/ 273844 h 338137"/>
                  <a:gd name="connsiteX21" fmla="*/ 260337 w 569900"/>
                  <a:gd name="connsiteY21" fmla="*/ 259556 h 338137"/>
                  <a:gd name="connsiteX22" fmla="*/ 267481 w 569900"/>
                  <a:gd name="connsiteY22" fmla="*/ 247650 h 338137"/>
                  <a:gd name="connsiteX23" fmla="*/ 472268 w 569900"/>
                  <a:gd name="connsiteY23" fmla="*/ 254794 h 338137"/>
                  <a:gd name="connsiteX24" fmla="*/ 569900 w 569900"/>
                  <a:gd name="connsiteY24" fmla="*/ 200025 h 338137"/>
                  <a:gd name="connsiteX25" fmla="*/ 279387 w 569900"/>
                  <a:gd name="connsiteY25" fmla="*/ 123825 h 338137"/>
                  <a:gd name="connsiteX26" fmla="*/ 265100 w 569900"/>
                  <a:gd name="connsiteY26" fmla="*/ 97631 h 338137"/>
                  <a:gd name="connsiteX27" fmla="*/ 250812 w 569900"/>
                  <a:gd name="connsiteY27" fmla="*/ 78581 h 338137"/>
                  <a:gd name="connsiteX28" fmla="*/ 224618 w 569900"/>
                  <a:gd name="connsiteY28" fmla="*/ 59531 h 338137"/>
                  <a:gd name="connsiteX29" fmla="*/ 215093 w 569900"/>
                  <a:gd name="connsiteY29" fmla="*/ 54769 h 338137"/>
                  <a:gd name="connsiteX30" fmla="*/ 207950 w 569900"/>
                  <a:gd name="connsiteY30" fmla="*/ 47625 h 338137"/>
                  <a:gd name="connsiteX31" fmla="*/ 186518 w 569900"/>
                  <a:gd name="connsiteY31" fmla="*/ 35719 h 338137"/>
                  <a:gd name="connsiteX32" fmla="*/ 179375 w 569900"/>
                  <a:gd name="connsiteY32" fmla="*/ 33337 h 338137"/>
                  <a:gd name="connsiteX33" fmla="*/ 165087 w 569900"/>
                  <a:gd name="connsiteY33" fmla="*/ 23812 h 338137"/>
                  <a:gd name="connsiteX34" fmla="*/ 150800 w 569900"/>
                  <a:gd name="connsiteY34" fmla="*/ 19050 h 338137"/>
                  <a:gd name="connsiteX35" fmla="*/ 124606 w 569900"/>
                  <a:gd name="connsiteY35" fmla="*/ 7144 h 338137"/>
                  <a:gd name="connsiteX36" fmla="*/ 115081 w 569900"/>
                  <a:gd name="connsiteY36" fmla="*/ 4762 h 338137"/>
                  <a:gd name="connsiteX37" fmla="*/ 107937 w 569900"/>
                  <a:gd name="connsiteY37" fmla="*/ 2381 h 338137"/>
                  <a:gd name="connsiteX38" fmla="*/ 79362 w 569900"/>
                  <a:gd name="connsiteY38" fmla="*/ 0 h 338137"/>
                  <a:gd name="connsiteX39" fmla="*/ 43643 w 569900"/>
                  <a:gd name="connsiteY39" fmla="*/ 2381 h 338137"/>
                  <a:gd name="connsiteX40" fmla="*/ 29356 w 569900"/>
                  <a:gd name="connsiteY40" fmla="*/ 7144 h 338137"/>
                  <a:gd name="connsiteX41" fmla="*/ 15068 w 569900"/>
                  <a:gd name="connsiteY41" fmla="*/ 21431 h 338137"/>
                  <a:gd name="connsiteX42" fmla="*/ 5543 w 569900"/>
                  <a:gd name="connsiteY42" fmla="*/ 38100 h 338137"/>
                  <a:gd name="connsiteX43" fmla="*/ 781 w 569900"/>
                  <a:gd name="connsiteY43" fmla="*/ 45244 h 338137"/>
                  <a:gd name="connsiteX44" fmla="*/ 3162 w 569900"/>
                  <a:gd name="connsiteY44" fmla="*/ 104775 h 338137"/>
                  <a:gd name="connsiteX45" fmla="*/ 12687 w 569900"/>
                  <a:gd name="connsiteY45" fmla="*/ 119062 h 338137"/>
                  <a:gd name="connsiteX46" fmla="*/ 26975 w 569900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4125 w 569900"/>
                  <a:gd name="connsiteY7" fmla="*/ 230981 h 338137"/>
                  <a:gd name="connsiteX8" fmla="*/ 81743 w 569900"/>
                  <a:gd name="connsiteY8" fmla="*/ 278606 h 338137"/>
                  <a:gd name="connsiteX9" fmla="*/ 79362 w 569900"/>
                  <a:gd name="connsiteY9" fmla="*/ 285750 h 338137"/>
                  <a:gd name="connsiteX10" fmla="*/ 81743 w 569900"/>
                  <a:gd name="connsiteY10" fmla="*/ 307181 h 338137"/>
                  <a:gd name="connsiteX11" fmla="*/ 105556 w 569900"/>
                  <a:gd name="connsiteY11" fmla="*/ 330994 h 338137"/>
                  <a:gd name="connsiteX12" fmla="*/ 119843 w 569900"/>
                  <a:gd name="connsiteY12" fmla="*/ 335756 h 338137"/>
                  <a:gd name="connsiteX13" fmla="*/ 148418 w 569900"/>
                  <a:gd name="connsiteY13" fmla="*/ 338137 h 338137"/>
                  <a:gd name="connsiteX14" fmla="*/ 174612 w 569900"/>
                  <a:gd name="connsiteY14" fmla="*/ 335756 h 338137"/>
                  <a:gd name="connsiteX15" fmla="*/ 181756 w 569900"/>
                  <a:gd name="connsiteY15" fmla="*/ 333375 h 338137"/>
                  <a:gd name="connsiteX16" fmla="*/ 200806 w 569900"/>
                  <a:gd name="connsiteY16" fmla="*/ 321469 h 338137"/>
                  <a:gd name="connsiteX17" fmla="*/ 215093 w 569900"/>
                  <a:gd name="connsiteY17" fmla="*/ 309562 h 338137"/>
                  <a:gd name="connsiteX18" fmla="*/ 219856 w 569900"/>
                  <a:gd name="connsiteY18" fmla="*/ 302419 h 338137"/>
                  <a:gd name="connsiteX19" fmla="*/ 241287 w 569900"/>
                  <a:gd name="connsiteY19" fmla="*/ 280987 h 338137"/>
                  <a:gd name="connsiteX20" fmla="*/ 243668 w 569900"/>
                  <a:gd name="connsiteY20" fmla="*/ 273844 h 338137"/>
                  <a:gd name="connsiteX21" fmla="*/ 260337 w 569900"/>
                  <a:gd name="connsiteY21" fmla="*/ 259556 h 338137"/>
                  <a:gd name="connsiteX22" fmla="*/ 267481 w 569900"/>
                  <a:gd name="connsiteY22" fmla="*/ 247650 h 338137"/>
                  <a:gd name="connsiteX23" fmla="*/ 536561 w 569900"/>
                  <a:gd name="connsiteY23" fmla="*/ 285751 h 338137"/>
                  <a:gd name="connsiteX24" fmla="*/ 569900 w 569900"/>
                  <a:gd name="connsiteY24" fmla="*/ 200025 h 338137"/>
                  <a:gd name="connsiteX25" fmla="*/ 279387 w 569900"/>
                  <a:gd name="connsiteY25" fmla="*/ 123825 h 338137"/>
                  <a:gd name="connsiteX26" fmla="*/ 265100 w 569900"/>
                  <a:gd name="connsiteY26" fmla="*/ 97631 h 338137"/>
                  <a:gd name="connsiteX27" fmla="*/ 250812 w 569900"/>
                  <a:gd name="connsiteY27" fmla="*/ 78581 h 338137"/>
                  <a:gd name="connsiteX28" fmla="*/ 224618 w 569900"/>
                  <a:gd name="connsiteY28" fmla="*/ 59531 h 338137"/>
                  <a:gd name="connsiteX29" fmla="*/ 215093 w 569900"/>
                  <a:gd name="connsiteY29" fmla="*/ 54769 h 338137"/>
                  <a:gd name="connsiteX30" fmla="*/ 207950 w 569900"/>
                  <a:gd name="connsiteY30" fmla="*/ 47625 h 338137"/>
                  <a:gd name="connsiteX31" fmla="*/ 186518 w 569900"/>
                  <a:gd name="connsiteY31" fmla="*/ 35719 h 338137"/>
                  <a:gd name="connsiteX32" fmla="*/ 179375 w 569900"/>
                  <a:gd name="connsiteY32" fmla="*/ 33337 h 338137"/>
                  <a:gd name="connsiteX33" fmla="*/ 165087 w 569900"/>
                  <a:gd name="connsiteY33" fmla="*/ 23812 h 338137"/>
                  <a:gd name="connsiteX34" fmla="*/ 150800 w 569900"/>
                  <a:gd name="connsiteY34" fmla="*/ 19050 h 338137"/>
                  <a:gd name="connsiteX35" fmla="*/ 124606 w 569900"/>
                  <a:gd name="connsiteY35" fmla="*/ 7144 h 338137"/>
                  <a:gd name="connsiteX36" fmla="*/ 115081 w 569900"/>
                  <a:gd name="connsiteY36" fmla="*/ 4762 h 338137"/>
                  <a:gd name="connsiteX37" fmla="*/ 107937 w 569900"/>
                  <a:gd name="connsiteY37" fmla="*/ 2381 h 338137"/>
                  <a:gd name="connsiteX38" fmla="*/ 79362 w 569900"/>
                  <a:gd name="connsiteY38" fmla="*/ 0 h 338137"/>
                  <a:gd name="connsiteX39" fmla="*/ 43643 w 569900"/>
                  <a:gd name="connsiteY39" fmla="*/ 2381 h 338137"/>
                  <a:gd name="connsiteX40" fmla="*/ 29356 w 569900"/>
                  <a:gd name="connsiteY40" fmla="*/ 7144 h 338137"/>
                  <a:gd name="connsiteX41" fmla="*/ 15068 w 569900"/>
                  <a:gd name="connsiteY41" fmla="*/ 21431 h 338137"/>
                  <a:gd name="connsiteX42" fmla="*/ 5543 w 569900"/>
                  <a:gd name="connsiteY42" fmla="*/ 38100 h 338137"/>
                  <a:gd name="connsiteX43" fmla="*/ 781 w 569900"/>
                  <a:gd name="connsiteY43" fmla="*/ 45244 h 338137"/>
                  <a:gd name="connsiteX44" fmla="*/ 3162 w 569900"/>
                  <a:gd name="connsiteY44" fmla="*/ 104775 h 338137"/>
                  <a:gd name="connsiteX45" fmla="*/ 12687 w 569900"/>
                  <a:gd name="connsiteY45" fmla="*/ 119062 h 338137"/>
                  <a:gd name="connsiteX46" fmla="*/ 26975 w 569900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4125 w 569900"/>
                  <a:gd name="connsiteY7" fmla="*/ 230981 h 338137"/>
                  <a:gd name="connsiteX8" fmla="*/ 81743 w 569900"/>
                  <a:gd name="connsiteY8" fmla="*/ 278606 h 338137"/>
                  <a:gd name="connsiteX9" fmla="*/ 79362 w 569900"/>
                  <a:gd name="connsiteY9" fmla="*/ 285750 h 338137"/>
                  <a:gd name="connsiteX10" fmla="*/ 81743 w 569900"/>
                  <a:gd name="connsiteY10" fmla="*/ 307181 h 338137"/>
                  <a:gd name="connsiteX11" fmla="*/ 105556 w 569900"/>
                  <a:gd name="connsiteY11" fmla="*/ 330994 h 338137"/>
                  <a:gd name="connsiteX12" fmla="*/ 119843 w 569900"/>
                  <a:gd name="connsiteY12" fmla="*/ 335756 h 338137"/>
                  <a:gd name="connsiteX13" fmla="*/ 148418 w 569900"/>
                  <a:gd name="connsiteY13" fmla="*/ 338137 h 338137"/>
                  <a:gd name="connsiteX14" fmla="*/ 174612 w 569900"/>
                  <a:gd name="connsiteY14" fmla="*/ 335756 h 338137"/>
                  <a:gd name="connsiteX15" fmla="*/ 181756 w 569900"/>
                  <a:gd name="connsiteY15" fmla="*/ 333375 h 338137"/>
                  <a:gd name="connsiteX16" fmla="*/ 200806 w 569900"/>
                  <a:gd name="connsiteY16" fmla="*/ 321469 h 338137"/>
                  <a:gd name="connsiteX17" fmla="*/ 215093 w 569900"/>
                  <a:gd name="connsiteY17" fmla="*/ 309562 h 338137"/>
                  <a:gd name="connsiteX18" fmla="*/ 219856 w 569900"/>
                  <a:gd name="connsiteY18" fmla="*/ 302419 h 338137"/>
                  <a:gd name="connsiteX19" fmla="*/ 241287 w 569900"/>
                  <a:gd name="connsiteY19" fmla="*/ 280987 h 338137"/>
                  <a:gd name="connsiteX20" fmla="*/ 243668 w 569900"/>
                  <a:gd name="connsiteY20" fmla="*/ 273844 h 338137"/>
                  <a:gd name="connsiteX21" fmla="*/ 260337 w 569900"/>
                  <a:gd name="connsiteY21" fmla="*/ 259556 h 338137"/>
                  <a:gd name="connsiteX22" fmla="*/ 324631 w 569900"/>
                  <a:gd name="connsiteY22" fmla="*/ 285750 h 338137"/>
                  <a:gd name="connsiteX23" fmla="*/ 536561 w 569900"/>
                  <a:gd name="connsiteY23" fmla="*/ 285751 h 338137"/>
                  <a:gd name="connsiteX24" fmla="*/ 569900 w 569900"/>
                  <a:gd name="connsiteY24" fmla="*/ 200025 h 338137"/>
                  <a:gd name="connsiteX25" fmla="*/ 279387 w 569900"/>
                  <a:gd name="connsiteY25" fmla="*/ 123825 h 338137"/>
                  <a:gd name="connsiteX26" fmla="*/ 265100 w 569900"/>
                  <a:gd name="connsiteY26" fmla="*/ 97631 h 338137"/>
                  <a:gd name="connsiteX27" fmla="*/ 250812 w 569900"/>
                  <a:gd name="connsiteY27" fmla="*/ 78581 h 338137"/>
                  <a:gd name="connsiteX28" fmla="*/ 224618 w 569900"/>
                  <a:gd name="connsiteY28" fmla="*/ 59531 h 338137"/>
                  <a:gd name="connsiteX29" fmla="*/ 215093 w 569900"/>
                  <a:gd name="connsiteY29" fmla="*/ 54769 h 338137"/>
                  <a:gd name="connsiteX30" fmla="*/ 207950 w 569900"/>
                  <a:gd name="connsiteY30" fmla="*/ 47625 h 338137"/>
                  <a:gd name="connsiteX31" fmla="*/ 186518 w 569900"/>
                  <a:gd name="connsiteY31" fmla="*/ 35719 h 338137"/>
                  <a:gd name="connsiteX32" fmla="*/ 179375 w 569900"/>
                  <a:gd name="connsiteY32" fmla="*/ 33337 h 338137"/>
                  <a:gd name="connsiteX33" fmla="*/ 165087 w 569900"/>
                  <a:gd name="connsiteY33" fmla="*/ 23812 h 338137"/>
                  <a:gd name="connsiteX34" fmla="*/ 150800 w 569900"/>
                  <a:gd name="connsiteY34" fmla="*/ 19050 h 338137"/>
                  <a:gd name="connsiteX35" fmla="*/ 124606 w 569900"/>
                  <a:gd name="connsiteY35" fmla="*/ 7144 h 338137"/>
                  <a:gd name="connsiteX36" fmla="*/ 115081 w 569900"/>
                  <a:gd name="connsiteY36" fmla="*/ 4762 h 338137"/>
                  <a:gd name="connsiteX37" fmla="*/ 107937 w 569900"/>
                  <a:gd name="connsiteY37" fmla="*/ 2381 h 338137"/>
                  <a:gd name="connsiteX38" fmla="*/ 79362 w 569900"/>
                  <a:gd name="connsiteY38" fmla="*/ 0 h 338137"/>
                  <a:gd name="connsiteX39" fmla="*/ 43643 w 569900"/>
                  <a:gd name="connsiteY39" fmla="*/ 2381 h 338137"/>
                  <a:gd name="connsiteX40" fmla="*/ 29356 w 569900"/>
                  <a:gd name="connsiteY40" fmla="*/ 7144 h 338137"/>
                  <a:gd name="connsiteX41" fmla="*/ 15068 w 569900"/>
                  <a:gd name="connsiteY41" fmla="*/ 21431 h 338137"/>
                  <a:gd name="connsiteX42" fmla="*/ 5543 w 569900"/>
                  <a:gd name="connsiteY42" fmla="*/ 38100 h 338137"/>
                  <a:gd name="connsiteX43" fmla="*/ 781 w 569900"/>
                  <a:gd name="connsiteY43" fmla="*/ 45244 h 338137"/>
                  <a:gd name="connsiteX44" fmla="*/ 3162 w 569900"/>
                  <a:gd name="connsiteY44" fmla="*/ 104775 h 338137"/>
                  <a:gd name="connsiteX45" fmla="*/ 12687 w 569900"/>
                  <a:gd name="connsiteY45" fmla="*/ 119062 h 338137"/>
                  <a:gd name="connsiteX46" fmla="*/ 26975 w 569900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4125 w 569900"/>
                  <a:gd name="connsiteY7" fmla="*/ 230981 h 338137"/>
                  <a:gd name="connsiteX8" fmla="*/ 81743 w 569900"/>
                  <a:gd name="connsiteY8" fmla="*/ 278606 h 338137"/>
                  <a:gd name="connsiteX9" fmla="*/ 79362 w 569900"/>
                  <a:gd name="connsiteY9" fmla="*/ 285750 h 338137"/>
                  <a:gd name="connsiteX10" fmla="*/ 81743 w 569900"/>
                  <a:gd name="connsiteY10" fmla="*/ 307181 h 338137"/>
                  <a:gd name="connsiteX11" fmla="*/ 105556 w 569900"/>
                  <a:gd name="connsiteY11" fmla="*/ 330994 h 338137"/>
                  <a:gd name="connsiteX12" fmla="*/ 119843 w 569900"/>
                  <a:gd name="connsiteY12" fmla="*/ 335756 h 338137"/>
                  <a:gd name="connsiteX13" fmla="*/ 148418 w 569900"/>
                  <a:gd name="connsiteY13" fmla="*/ 338137 h 338137"/>
                  <a:gd name="connsiteX14" fmla="*/ 174612 w 569900"/>
                  <a:gd name="connsiteY14" fmla="*/ 335756 h 338137"/>
                  <a:gd name="connsiteX15" fmla="*/ 181756 w 569900"/>
                  <a:gd name="connsiteY15" fmla="*/ 333375 h 338137"/>
                  <a:gd name="connsiteX16" fmla="*/ 200806 w 569900"/>
                  <a:gd name="connsiteY16" fmla="*/ 321469 h 338137"/>
                  <a:gd name="connsiteX17" fmla="*/ 215093 w 569900"/>
                  <a:gd name="connsiteY17" fmla="*/ 309562 h 338137"/>
                  <a:gd name="connsiteX18" fmla="*/ 219856 w 569900"/>
                  <a:gd name="connsiteY18" fmla="*/ 302419 h 338137"/>
                  <a:gd name="connsiteX19" fmla="*/ 241287 w 569900"/>
                  <a:gd name="connsiteY19" fmla="*/ 280987 h 338137"/>
                  <a:gd name="connsiteX20" fmla="*/ 243668 w 569900"/>
                  <a:gd name="connsiteY20" fmla="*/ 273844 h 338137"/>
                  <a:gd name="connsiteX21" fmla="*/ 274624 w 569900"/>
                  <a:gd name="connsiteY21" fmla="*/ 295275 h 338137"/>
                  <a:gd name="connsiteX22" fmla="*/ 324631 w 569900"/>
                  <a:gd name="connsiteY22" fmla="*/ 285750 h 338137"/>
                  <a:gd name="connsiteX23" fmla="*/ 536561 w 569900"/>
                  <a:gd name="connsiteY23" fmla="*/ 285751 h 338137"/>
                  <a:gd name="connsiteX24" fmla="*/ 569900 w 569900"/>
                  <a:gd name="connsiteY24" fmla="*/ 200025 h 338137"/>
                  <a:gd name="connsiteX25" fmla="*/ 279387 w 569900"/>
                  <a:gd name="connsiteY25" fmla="*/ 123825 h 338137"/>
                  <a:gd name="connsiteX26" fmla="*/ 265100 w 569900"/>
                  <a:gd name="connsiteY26" fmla="*/ 97631 h 338137"/>
                  <a:gd name="connsiteX27" fmla="*/ 250812 w 569900"/>
                  <a:gd name="connsiteY27" fmla="*/ 78581 h 338137"/>
                  <a:gd name="connsiteX28" fmla="*/ 224618 w 569900"/>
                  <a:gd name="connsiteY28" fmla="*/ 59531 h 338137"/>
                  <a:gd name="connsiteX29" fmla="*/ 215093 w 569900"/>
                  <a:gd name="connsiteY29" fmla="*/ 54769 h 338137"/>
                  <a:gd name="connsiteX30" fmla="*/ 207950 w 569900"/>
                  <a:gd name="connsiteY30" fmla="*/ 47625 h 338137"/>
                  <a:gd name="connsiteX31" fmla="*/ 186518 w 569900"/>
                  <a:gd name="connsiteY31" fmla="*/ 35719 h 338137"/>
                  <a:gd name="connsiteX32" fmla="*/ 179375 w 569900"/>
                  <a:gd name="connsiteY32" fmla="*/ 33337 h 338137"/>
                  <a:gd name="connsiteX33" fmla="*/ 165087 w 569900"/>
                  <a:gd name="connsiteY33" fmla="*/ 23812 h 338137"/>
                  <a:gd name="connsiteX34" fmla="*/ 150800 w 569900"/>
                  <a:gd name="connsiteY34" fmla="*/ 19050 h 338137"/>
                  <a:gd name="connsiteX35" fmla="*/ 124606 w 569900"/>
                  <a:gd name="connsiteY35" fmla="*/ 7144 h 338137"/>
                  <a:gd name="connsiteX36" fmla="*/ 115081 w 569900"/>
                  <a:gd name="connsiteY36" fmla="*/ 4762 h 338137"/>
                  <a:gd name="connsiteX37" fmla="*/ 107937 w 569900"/>
                  <a:gd name="connsiteY37" fmla="*/ 2381 h 338137"/>
                  <a:gd name="connsiteX38" fmla="*/ 79362 w 569900"/>
                  <a:gd name="connsiteY38" fmla="*/ 0 h 338137"/>
                  <a:gd name="connsiteX39" fmla="*/ 43643 w 569900"/>
                  <a:gd name="connsiteY39" fmla="*/ 2381 h 338137"/>
                  <a:gd name="connsiteX40" fmla="*/ 29356 w 569900"/>
                  <a:gd name="connsiteY40" fmla="*/ 7144 h 338137"/>
                  <a:gd name="connsiteX41" fmla="*/ 15068 w 569900"/>
                  <a:gd name="connsiteY41" fmla="*/ 21431 h 338137"/>
                  <a:gd name="connsiteX42" fmla="*/ 5543 w 569900"/>
                  <a:gd name="connsiteY42" fmla="*/ 38100 h 338137"/>
                  <a:gd name="connsiteX43" fmla="*/ 781 w 569900"/>
                  <a:gd name="connsiteY43" fmla="*/ 45244 h 338137"/>
                  <a:gd name="connsiteX44" fmla="*/ 3162 w 569900"/>
                  <a:gd name="connsiteY44" fmla="*/ 104775 h 338137"/>
                  <a:gd name="connsiteX45" fmla="*/ 12687 w 569900"/>
                  <a:gd name="connsiteY45" fmla="*/ 119062 h 338137"/>
                  <a:gd name="connsiteX46" fmla="*/ 26975 w 569900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4125 w 569900"/>
                  <a:gd name="connsiteY7" fmla="*/ 230981 h 338137"/>
                  <a:gd name="connsiteX8" fmla="*/ 81743 w 569900"/>
                  <a:gd name="connsiteY8" fmla="*/ 278606 h 338137"/>
                  <a:gd name="connsiteX9" fmla="*/ 79362 w 569900"/>
                  <a:gd name="connsiteY9" fmla="*/ 285750 h 338137"/>
                  <a:gd name="connsiteX10" fmla="*/ 81743 w 569900"/>
                  <a:gd name="connsiteY10" fmla="*/ 307181 h 338137"/>
                  <a:gd name="connsiteX11" fmla="*/ 105556 w 569900"/>
                  <a:gd name="connsiteY11" fmla="*/ 330994 h 338137"/>
                  <a:gd name="connsiteX12" fmla="*/ 119843 w 569900"/>
                  <a:gd name="connsiteY12" fmla="*/ 335756 h 338137"/>
                  <a:gd name="connsiteX13" fmla="*/ 148418 w 569900"/>
                  <a:gd name="connsiteY13" fmla="*/ 338137 h 338137"/>
                  <a:gd name="connsiteX14" fmla="*/ 174612 w 569900"/>
                  <a:gd name="connsiteY14" fmla="*/ 335756 h 338137"/>
                  <a:gd name="connsiteX15" fmla="*/ 181756 w 569900"/>
                  <a:gd name="connsiteY15" fmla="*/ 333375 h 338137"/>
                  <a:gd name="connsiteX16" fmla="*/ 200806 w 569900"/>
                  <a:gd name="connsiteY16" fmla="*/ 321469 h 338137"/>
                  <a:gd name="connsiteX17" fmla="*/ 215093 w 569900"/>
                  <a:gd name="connsiteY17" fmla="*/ 309562 h 338137"/>
                  <a:gd name="connsiteX18" fmla="*/ 219856 w 569900"/>
                  <a:gd name="connsiteY18" fmla="*/ 302419 h 338137"/>
                  <a:gd name="connsiteX19" fmla="*/ 241287 w 569900"/>
                  <a:gd name="connsiteY19" fmla="*/ 280987 h 338137"/>
                  <a:gd name="connsiteX20" fmla="*/ 250812 w 569900"/>
                  <a:gd name="connsiteY20" fmla="*/ 304800 h 338137"/>
                  <a:gd name="connsiteX21" fmla="*/ 274624 w 569900"/>
                  <a:gd name="connsiteY21" fmla="*/ 295275 h 338137"/>
                  <a:gd name="connsiteX22" fmla="*/ 324631 w 569900"/>
                  <a:gd name="connsiteY22" fmla="*/ 285750 h 338137"/>
                  <a:gd name="connsiteX23" fmla="*/ 536561 w 569900"/>
                  <a:gd name="connsiteY23" fmla="*/ 285751 h 338137"/>
                  <a:gd name="connsiteX24" fmla="*/ 569900 w 569900"/>
                  <a:gd name="connsiteY24" fmla="*/ 200025 h 338137"/>
                  <a:gd name="connsiteX25" fmla="*/ 279387 w 569900"/>
                  <a:gd name="connsiteY25" fmla="*/ 123825 h 338137"/>
                  <a:gd name="connsiteX26" fmla="*/ 265100 w 569900"/>
                  <a:gd name="connsiteY26" fmla="*/ 97631 h 338137"/>
                  <a:gd name="connsiteX27" fmla="*/ 250812 w 569900"/>
                  <a:gd name="connsiteY27" fmla="*/ 78581 h 338137"/>
                  <a:gd name="connsiteX28" fmla="*/ 224618 w 569900"/>
                  <a:gd name="connsiteY28" fmla="*/ 59531 h 338137"/>
                  <a:gd name="connsiteX29" fmla="*/ 215093 w 569900"/>
                  <a:gd name="connsiteY29" fmla="*/ 54769 h 338137"/>
                  <a:gd name="connsiteX30" fmla="*/ 207950 w 569900"/>
                  <a:gd name="connsiteY30" fmla="*/ 47625 h 338137"/>
                  <a:gd name="connsiteX31" fmla="*/ 186518 w 569900"/>
                  <a:gd name="connsiteY31" fmla="*/ 35719 h 338137"/>
                  <a:gd name="connsiteX32" fmla="*/ 179375 w 569900"/>
                  <a:gd name="connsiteY32" fmla="*/ 33337 h 338137"/>
                  <a:gd name="connsiteX33" fmla="*/ 165087 w 569900"/>
                  <a:gd name="connsiteY33" fmla="*/ 23812 h 338137"/>
                  <a:gd name="connsiteX34" fmla="*/ 150800 w 569900"/>
                  <a:gd name="connsiteY34" fmla="*/ 19050 h 338137"/>
                  <a:gd name="connsiteX35" fmla="*/ 124606 w 569900"/>
                  <a:gd name="connsiteY35" fmla="*/ 7144 h 338137"/>
                  <a:gd name="connsiteX36" fmla="*/ 115081 w 569900"/>
                  <a:gd name="connsiteY36" fmla="*/ 4762 h 338137"/>
                  <a:gd name="connsiteX37" fmla="*/ 107937 w 569900"/>
                  <a:gd name="connsiteY37" fmla="*/ 2381 h 338137"/>
                  <a:gd name="connsiteX38" fmla="*/ 79362 w 569900"/>
                  <a:gd name="connsiteY38" fmla="*/ 0 h 338137"/>
                  <a:gd name="connsiteX39" fmla="*/ 43643 w 569900"/>
                  <a:gd name="connsiteY39" fmla="*/ 2381 h 338137"/>
                  <a:gd name="connsiteX40" fmla="*/ 29356 w 569900"/>
                  <a:gd name="connsiteY40" fmla="*/ 7144 h 338137"/>
                  <a:gd name="connsiteX41" fmla="*/ 15068 w 569900"/>
                  <a:gd name="connsiteY41" fmla="*/ 21431 h 338137"/>
                  <a:gd name="connsiteX42" fmla="*/ 5543 w 569900"/>
                  <a:gd name="connsiteY42" fmla="*/ 38100 h 338137"/>
                  <a:gd name="connsiteX43" fmla="*/ 781 w 569900"/>
                  <a:gd name="connsiteY43" fmla="*/ 45244 h 338137"/>
                  <a:gd name="connsiteX44" fmla="*/ 3162 w 569900"/>
                  <a:gd name="connsiteY44" fmla="*/ 104775 h 338137"/>
                  <a:gd name="connsiteX45" fmla="*/ 12687 w 569900"/>
                  <a:gd name="connsiteY45" fmla="*/ 119062 h 338137"/>
                  <a:gd name="connsiteX46" fmla="*/ 26975 w 569900"/>
                  <a:gd name="connsiteY46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62693 w 569900"/>
                  <a:gd name="connsiteY4" fmla="*/ 195262 h 338137"/>
                  <a:gd name="connsiteX5" fmla="*/ 72218 w 569900"/>
                  <a:gd name="connsiteY5" fmla="*/ 209550 h 338137"/>
                  <a:gd name="connsiteX6" fmla="*/ 81743 w 569900"/>
                  <a:gd name="connsiteY6" fmla="*/ 223837 h 338137"/>
                  <a:gd name="connsiteX7" fmla="*/ 81743 w 569900"/>
                  <a:gd name="connsiteY7" fmla="*/ 278606 h 338137"/>
                  <a:gd name="connsiteX8" fmla="*/ 79362 w 569900"/>
                  <a:gd name="connsiteY8" fmla="*/ 285750 h 338137"/>
                  <a:gd name="connsiteX9" fmla="*/ 81743 w 569900"/>
                  <a:gd name="connsiteY9" fmla="*/ 307181 h 338137"/>
                  <a:gd name="connsiteX10" fmla="*/ 105556 w 569900"/>
                  <a:gd name="connsiteY10" fmla="*/ 330994 h 338137"/>
                  <a:gd name="connsiteX11" fmla="*/ 119843 w 569900"/>
                  <a:gd name="connsiteY11" fmla="*/ 335756 h 338137"/>
                  <a:gd name="connsiteX12" fmla="*/ 148418 w 569900"/>
                  <a:gd name="connsiteY12" fmla="*/ 338137 h 338137"/>
                  <a:gd name="connsiteX13" fmla="*/ 174612 w 569900"/>
                  <a:gd name="connsiteY13" fmla="*/ 335756 h 338137"/>
                  <a:gd name="connsiteX14" fmla="*/ 181756 w 569900"/>
                  <a:gd name="connsiteY14" fmla="*/ 333375 h 338137"/>
                  <a:gd name="connsiteX15" fmla="*/ 200806 w 569900"/>
                  <a:gd name="connsiteY15" fmla="*/ 321469 h 338137"/>
                  <a:gd name="connsiteX16" fmla="*/ 215093 w 569900"/>
                  <a:gd name="connsiteY16" fmla="*/ 309562 h 338137"/>
                  <a:gd name="connsiteX17" fmla="*/ 219856 w 569900"/>
                  <a:gd name="connsiteY17" fmla="*/ 302419 h 338137"/>
                  <a:gd name="connsiteX18" fmla="*/ 241287 w 569900"/>
                  <a:gd name="connsiteY18" fmla="*/ 280987 h 338137"/>
                  <a:gd name="connsiteX19" fmla="*/ 250812 w 569900"/>
                  <a:gd name="connsiteY19" fmla="*/ 304800 h 338137"/>
                  <a:gd name="connsiteX20" fmla="*/ 274624 w 569900"/>
                  <a:gd name="connsiteY20" fmla="*/ 295275 h 338137"/>
                  <a:gd name="connsiteX21" fmla="*/ 324631 w 569900"/>
                  <a:gd name="connsiteY21" fmla="*/ 285750 h 338137"/>
                  <a:gd name="connsiteX22" fmla="*/ 536561 w 569900"/>
                  <a:gd name="connsiteY22" fmla="*/ 285751 h 338137"/>
                  <a:gd name="connsiteX23" fmla="*/ 569900 w 569900"/>
                  <a:gd name="connsiteY23" fmla="*/ 200025 h 338137"/>
                  <a:gd name="connsiteX24" fmla="*/ 279387 w 569900"/>
                  <a:gd name="connsiteY24" fmla="*/ 123825 h 338137"/>
                  <a:gd name="connsiteX25" fmla="*/ 265100 w 569900"/>
                  <a:gd name="connsiteY25" fmla="*/ 97631 h 338137"/>
                  <a:gd name="connsiteX26" fmla="*/ 250812 w 569900"/>
                  <a:gd name="connsiteY26" fmla="*/ 78581 h 338137"/>
                  <a:gd name="connsiteX27" fmla="*/ 224618 w 569900"/>
                  <a:gd name="connsiteY27" fmla="*/ 59531 h 338137"/>
                  <a:gd name="connsiteX28" fmla="*/ 215093 w 569900"/>
                  <a:gd name="connsiteY28" fmla="*/ 54769 h 338137"/>
                  <a:gd name="connsiteX29" fmla="*/ 207950 w 569900"/>
                  <a:gd name="connsiteY29" fmla="*/ 47625 h 338137"/>
                  <a:gd name="connsiteX30" fmla="*/ 186518 w 569900"/>
                  <a:gd name="connsiteY30" fmla="*/ 35719 h 338137"/>
                  <a:gd name="connsiteX31" fmla="*/ 179375 w 569900"/>
                  <a:gd name="connsiteY31" fmla="*/ 33337 h 338137"/>
                  <a:gd name="connsiteX32" fmla="*/ 165087 w 569900"/>
                  <a:gd name="connsiteY32" fmla="*/ 23812 h 338137"/>
                  <a:gd name="connsiteX33" fmla="*/ 150800 w 569900"/>
                  <a:gd name="connsiteY33" fmla="*/ 19050 h 338137"/>
                  <a:gd name="connsiteX34" fmla="*/ 124606 w 569900"/>
                  <a:gd name="connsiteY34" fmla="*/ 7144 h 338137"/>
                  <a:gd name="connsiteX35" fmla="*/ 115081 w 569900"/>
                  <a:gd name="connsiteY35" fmla="*/ 4762 h 338137"/>
                  <a:gd name="connsiteX36" fmla="*/ 107937 w 569900"/>
                  <a:gd name="connsiteY36" fmla="*/ 2381 h 338137"/>
                  <a:gd name="connsiteX37" fmla="*/ 79362 w 569900"/>
                  <a:gd name="connsiteY37" fmla="*/ 0 h 338137"/>
                  <a:gd name="connsiteX38" fmla="*/ 43643 w 569900"/>
                  <a:gd name="connsiteY38" fmla="*/ 2381 h 338137"/>
                  <a:gd name="connsiteX39" fmla="*/ 29356 w 569900"/>
                  <a:gd name="connsiteY39" fmla="*/ 7144 h 338137"/>
                  <a:gd name="connsiteX40" fmla="*/ 15068 w 569900"/>
                  <a:gd name="connsiteY40" fmla="*/ 21431 h 338137"/>
                  <a:gd name="connsiteX41" fmla="*/ 5543 w 569900"/>
                  <a:gd name="connsiteY41" fmla="*/ 38100 h 338137"/>
                  <a:gd name="connsiteX42" fmla="*/ 781 w 569900"/>
                  <a:gd name="connsiteY42" fmla="*/ 45244 h 338137"/>
                  <a:gd name="connsiteX43" fmla="*/ 3162 w 569900"/>
                  <a:gd name="connsiteY43" fmla="*/ 104775 h 338137"/>
                  <a:gd name="connsiteX44" fmla="*/ 12687 w 569900"/>
                  <a:gd name="connsiteY44" fmla="*/ 119062 h 338137"/>
                  <a:gd name="connsiteX45" fmla="*/ 26975 w 569900"/>
                  <a:gd name="connsiteY45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55550 w 569900"/>
                  <a:gd name="connsiteY3" fmla="*/ 192881 h 338137"/>
                  <a:gd name="connsiteX4" fmla="*/ 72218 w 569900"/>
                  <a:gd name="connsiteY4" fmla="*/ 209550 h 338137"/>
                  <a:gd name="connsiteX5" fmla="*/ 81743 w 569900"/>
                  <a:gd name="connsiteY5" fmla="*/ 223837 h 338137"/>
                  <a:gd name="connsiteX6" fmla="*/ 81743 w 569900"/>
                  <a:gd name="connsiteY6" fmla="*/ 278606 h 338137"/>
                  <a:gd name="connsiteX7" fmla="*/ 79362 w 569900"/>
                  <a:gd name="connsiteY7" fmla="*/ 285750 h 338137"/>
                  <a:gd name="connsiteX8" fmla="*/ 81743 w 569900"/>
                  <a:gd name="connsiteY8" fmla="*/ 307181 h 338137"/>
                  <a:gd name="connsiteX9" fmla="*/ 105556 w 569900"/>
                  <a:gd name="connsiteY9" fmla="*/ 330994 h 338137"/>
                  <a:gd name="connsiteX10" fmla="*/ 119843 w 569900"/>
                  <a:gd name="connsiteY10" fmla="*/ 335756 h 338137"/>
                  <a:gd name="connsiteX11" fmla="*/ 148418 w 569900"/>
                  <a:gd name="connsiteY11" fmla="*/ 338137 h 338137"/>
                  <a:gd name="connsiteX12" fmla="*/ 174612 w 569900"/>
                  <a:gd name="connsiteY12" fmla="*/ 335756 h 338137"/>
                  <a:gd name="connsiteX13" fmla="*/ 181756 w 569900"/>
                  <a:gd name="connsiteY13" fmla="*/ 333375 h 338137"/>
                  <a:gd name="connsiteX14" fmla="*/ 200806 w 569900"/>
                  <a:gd name="connsiteY14" fmla="*/ 321469 h 338137"/>
                  <a:gd name="connsiteX15" fmla="*/ 215093 w 569900"/>
                  <a:gd name="connsiteY15" fmla="*/ 309562 h 338137"/>
                  <a:gd name="connsiteX16" fmla="*/ 219856 w 569900"/>
                  <a:gd name="connsiteY16" fmla="*/ 302419 h 338137"/>
                  <a:gd name="connsiteX17" fmla="*/ 241287 w 569900"/>
                  <a:gd name="connsiteY17" fmla="*/ 280987 h 338137"/>
                  <a:gd name="connsiteX18" fmla="*/ 250812 w 569900"/>
                  <a:gd name="connsiteY18" fmla="*/ 304800 h 338137"/>
                  <a:gd name="connsiteX19" fmla="*/ 274624 w 569900"/>
                  <a:gd name="connsiteY19" fmla="*/ 295275 h 338137"/>
                  <a:gd name="connsiteX20" fmla="*/ 324631 w 569900"/>
                  <a:gd name="connsiteY20" fmla="*/ 285750 h 338137"/>
                  <a:gd name="connsiteX21" fmla="*/ 536561 w 569900"/>
                  <a:gd name="connsiteY21" fmla="*/ 285751 h 338137"/>
                  <a:gd name="connsiteX22" fmla="*/ 569900 w 569900"/>
                  <a:gd name="connsiteY22" fmla="*/ 200025 h 338137"/>
                  <a:gd name="connsiteX23" fmla="*/ 279387 w 569900"/>
                  <a:gd name="connsiteY23" fmla="*/ 123825 h 338137"/>
                  <a:gd name="connsiteX24" fmla="*/ 265100 w 569900"/>
                  <a:gd name="connsiteY24" fmla="*/ 97631 h 338137"/>
                  <a:gd name="connsiteX25" fmla="*/ 250812 w 569900"/>
                  <a:gd name="connsiteY25" fmla="*/ 78581 h 338137"/>
                  <a:gd name="connsiteX26" fmla="*/ 224618 w 569900"/>
                  <a:gd name="connsiteY26" fmla="*/ 59531 h 338137"/>
                  <a:gd name="connsiteX27" fmla="*/ 215093 w 569900"/>
                  <a:gd name="connsiteY27" fmla="*/ 54769 h 338137"/>
                  <a:gd name="connsiteX28" fmla="*/ 207950 w 569900"/>
                  <a:gd name="connsiteY28" fmla="*/ 47625 h 338137"/>
                  <a:gd name="connsiteX29" fmla="*/ 186518 w 569900"/>
                  <a:gd name="connsiteY29" fmla="*/ 35719 h 338137"/>
                  <a:gd name="connsiteX30" fmla="*/ 179375 w 569900"/>
                  <a:gd name="connsiteY30" fmla="*/ 33337 h 338137"/>
                  <a:gd name="connsiteX31" fmla="*/ 165087 w 569900"/>
                  <a:gd name="connsiteY31" fmla="*/ 23812 h 338137"/>
                  <a:gd name="connsiteX32" fmla="*/ 150800 w 569900"/>
                  <a:gd name="connsiteY32" fmla="*/ 19050 h 338137"/>
                  <a:gd name="connsiteX33" fmla="*/ 124606 w 569900"/>
                  <a:gd name="connsiteY33" fmla="*/ 7144 h 338137"/>
                  <a:gd name="connsiteX34" fmla="*/ 115081 w 569900"/>
                  <a:gd name="connsiteY34" fmla="*/ 4762 h 338137"/>
                  <a:gd name="connsiteX35" fmla="*/ 107937 w 569900"/>
                  <a:gd name="connsiteY35" fmla="*/ 2381 h 338137"/>
                  <a:gd name="connsiteX36" fmla="*/ 79362 w 569900"/>
                  <a:gd name="connsiteY36" fmla="*/ 0 h 338137"/>
                  <a:gd name="connsiteX37" fmla="*/ 43643 w 569900"/>
                  <a:gd name="connsiteY37" fmla="*/ 2381 h 338137"/>
                  <a:gd name="connsiteX38" fmla="*/ 29356 w 569900"/>
                  <a:gd name="connsiteY38" fmla="*/ 7144 h 338137"/>
                  <a:gd name="connsiteX39" fmla="*/ 15068 w 569900"/>
                  <a:gd name="connsiteY39" fmla="*/ 21431 h 338137"/>
                  <a:gd name="connsiteX40" fmla="*/ 5543 w 569900"/>
                  <a:gd name="connsiteY40" fmla="*/ 38100 h 338137"/>
                  <a:gd name="connsiteX41" fmla="*/ 781 w 569900"/>
                  <a:gd name="connsiteY41" fmla="*/ 45244 h 338137"/>
                  <a:gd name="connsiteX42" fmla="*/ 3162 w 569900"/>
                  <a:gd name="connsiteY42" fmla="*/ 104775 h 338137"/>
                  <a:gd name="connsiteX43" fmla="*/ 12687 w 569900"/>
                  <a:gd name="connsiteY43" fmla="*/ 119062 h 338137"/>
                  <a:gd name="connsiteX44" fmla="*/ 26975 w 569900"/>
                  <a:gd name="connsiteY44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50787 w 569900"/>
                  <a:gd name="connsiteY2" fmla="*/ 185737 h 338137"/>
                  <a:gd name="connsiteX3" fmla="*/ 72218 w 569900"/>
                  <a:gd name="connsiteY3" fmla="*/ 209550 h 338137"/>
                  <a:gd name="connsiteX4" fmla="*/ 81743 w 569900"/>
                  <a:gd name="connsiteY4" fmla="*/ 223837 h 338137"/>
                  <a:gd name="connsiteX5" fmla="*/ 81743 w 569900"/>
                  <a:gd name="connsiteY5" fmla="*/ 278606 h 338137"/>
                  <a:gd name="connsiteX6" fmla="*/ 79362 w 569900"/>
                  <a:gd name="connsiteY6" fmla="*/ 285750 h 338137"/>
                  <a:gd name="connsiteX7" fmla="*/ 81743 w 569900"/>
                  <a:gd name="connsiteY7" fmla="*/ 307181 h 338137"/>
                  <a:gd name="connsiteX8" fmla="*/ 105556 w 569900"/>
                  <a:gd name="connsiteY8" fmla="*/ 330994 h 338137"/>
                  <a:gd name="connsiteX9" fmla="*/ 119843 w 569900"/>
                  <a:gd name="connsiteY9" fmla="*/ 335756 h 338137"/>
                  <a:gd name="connsiteX10" fmla="*/ 148418 w 569900"/>
                  <a:gd name="connsiteY10" fmla="*/ 338137 h 338137"/>
                  <a:gd name="connsiteX11" fmla="*/ 174612 w 569900"/>
                  <a:gd name="connsiteY11" fmla="*/ 335756 h 338137"/>
                  <a:gd name="connsiteX12" fmla="*/ 181756 w 569900"/>
                  <a:gd name="connsiteY12" fmla="*/ 333375 h 338137"/>
                  <a:gd name="connsiteX13" fmla="*/ 200806 w 569900"/>
                  <a:gd name="connsiteY13" fmla="*/ 321469 h 338137"/>
                  <a:gd name="connsiteX14" fmla="*/ 215093 w 569900"/>
                  <a:gd name="connsiteY14" fmla="*/ 309562 h 338137"/>
                  <a:gd name="connsiteX15" fmla="*/ 219856 w 569900"/>
                  <a:gd name="connsiteY15" fmla="*/ 302419 h 338137"/>
                  <a:gd name="connsiteX16" fmla="*/ 241287 w 569900"/>
                  <a:gd name="connsiteY16" fmla="*/ 280987 h 338137"/>
                  <a:gd name="connsiteX17" fmla="*/ 250812 w 569900"/>
                  <a:gd name="connsiteY17" fmla="*/ 304800 h 338137"/>
                  <a:gd name="connsiteX18" fmla="*/ 274624 w 569900"/>
                  <a:gd name="connsiteY18" fmla="*/ 295275 h 338137"/>
                  <a:gd name="connsiteX19" fmla="*/ 324631 w 569900"/>
                  <a:gd name="connsiteY19" fmla="*/ 285750 h 338137"/>
                  <a:gd name="connsiteX20" fmla="*/ 536561 w 569900"/>
                  <a:gd name="connsiteY20" fmla="*/ 285751 h 338137"/>
                  <a:gd name="connsiteX21" fmla="*/ 569900 w 569900"/>
                  <a:gd name="connsiteY21" fmla="*/ 200025 h 338137"/>
                  <a:gd name="connsiteX22" fmla="*/ 279387 w 569900"/>
                  <a:gd name="connsiteY22" fmla="*/ 123825 h 338137"/>
                  <a:gd name="connsiteX23" fmla="*/ 265100 w 569900"/>
                  <a:gd name="connsiteY23" fmla="*/ 97631 h 338137"/>
                  <a:gd name="connsiteX24" fmla="*/ 250812 w 569900"/>
                  <a:gd name="connsiteY24" fmla="*/ 78581 h 338137"/>
                  <a:gd name="connsiteX25" fmla="*/ 224618 w 569900"/>
                  <a:gd name="connsiteY25" fmla="*/ 59531 h 338137"/>
                  <a:gd name="connsiteX26" fmla="*/ 215093 w 569900"/>
                  <a:gd name="connsiteY26" fmla="*/ 54769 h 338137"/>
                  <a:gd name="connsiteX27" fmla="*/ 207950 w 569900"/>
                  <a:gd name="connsiteY27" fmla="*/ 47625 h 338137"/>
                  <a:gd name="connsiteX28" fmla="*/ 186518 w 569900"/>
                  <a:gd name="connsiteY28" fmla="*/ 35719 h 338137"/>
                  <a:gd name="connsiteX29" fmla="*/ 179375 w 569900"/>
                  <a:gd name="connsiteY29" fmla="*/ 33337 h 338137"/>
                  <a:gd name="connsiteX30" fmla="*/ 165087 w 569900"/>
                  <a:gd name="connsiteY30" fmla="*/ 23812 h 338137"/>
                  <a:gd name="connsiteX31" fmla="*/ 150800 w 569900"/>
                  <a:gd name="connsiteY31" fmla="*/ 19050 h 338137"/>
                  <a:gd name="connsiteX32" fmla="*/ 124606 w 569900"/>
                  <a:gd name="connsiteY32" fmla="*/ 7144 h 338137"/>
                  <a:gd name="connsiteX33" fmla="*/ 115081 w 569900"/>
                  <a:gd name="connsiteY33" fmla="*/ 4762 h 338137"/>
                  <a:gd name="connsiteX34" fmla="*/ 107937 w 569900"/>
                  <a:gd name="connsiteY34" fmla="*/ 2381 h 338137"/>
                  <a:gd name="connsiteX35" fmla="*/ 79362 w 569900"/>
                  <a:gd name="connsiteY35" fmla="*/ 0 h 338137"/>
                  <a:gd name="connsiteX36" fmla="*/ 43643 w 569900"/>
                  <a:gd name="connsiteY36" fmla="*/ 2381 h 338137"/>
                  <a:gd name="connsiteX37" fmla="*/ 29356 w 569900"/>
                  <a:gd name="connsiteY37" fmla="*/ 7144 h 338137"/>
                  <a:gd name="connsiteX38" fmla="*/ 15068 w 569900"/>
                  <a:gd name="connsiteY38" fmla="*/ 21431 h 338137"/>
                  <a:gd name="connsiteX39" fmla="*/ 5543 w 569900"/>
                  <a:gd name="connsiteY39" fmla="*/ 38100 h 338137"/>
                  <a:gd name="connsiteX40" fmla="*/ 781 w 569900"/>
                  <a:gd name="connsiteY40" fmla="*/ 45244 h 338137"/>
                  <a:gd name="connsiteX41" fmla="*/ 3162 w 569900"/>
                  <a:gd name="connsiteY41" fmla="*/ 104775 h 338137"/>
                  <a:gd name="connsiteX42" fmla="*/ 12687 w 569900"/>
                  <a:gd name="connsiteY42" fmla="*/ 119062 h 338137"/>
                  <a:gd name="connsiteX43" fmla="*/ 26975 w 569900"/>
                  <a:gd name="connsiteY43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72218 w 569900"/>
                  <a:gd name="connsiteY2" fmla="*/ 209550 h 338137"/>
                  <a:gd name="connsiteX3" fmla="*/ 81743 w 569900"/>
                  <a:gd name="connsiteY3" fmla="*/ 223837 h 338137"/>
                  <a:gd name="connsiteX4" fmla="*/ 81743 w 569900"/>
                  <a:gd name="connsiteY4" fmla="*/ 278606 h 338137"/>
                  <a:gd name="connsiteX5" fmla="*/ 79362 w 569900"/>
                  <a:gd name="connsiteY5" fmla="*/ 285750 h 338137"/>
                  <a:gd name="connsiteX6" fmla="*/ 81743 w 569900"/>
                  <a:gd name="connsiteY6" fmla="*/ 307181 h 338137"/>
                  <a:gd name="connsiteX7" fmla="*/ 105556 w 569900"/>
                  <a:gd name="connsiteY7" fmla="*/ 330994 h 338137"/>
                  <a:gd name="connsiteX8" fmla="*/ 119843 w 569900"/>
                  <a:gd name="connsiteY8" fmla="*/ 335756 h 338137"/>
                  <a:gd name="connsiteX9" fmla="*/ 148418 w 569900"/>
                  <a:gd name="connsiteY9" fmla="*/ 338137 h 338137"/>
                  <a:gd name="connsiteX10" fmla="*/ 174612 w 569900"/>
                  <a:gd name="connsiteY10" fmla="*/ 335756 h 338137"/>
                  <a:gd name="connsiteX11" fmla="*/ 181756 w 569900"/>
                  <a:gd name="connsiteY11" fmla="*/ 333375 h 338137"/>
                  <a:gd name="connsiteX12" fmla="*/ 200806 w 569900"/>
                  <a:gd name="connsiteY12" fmla="*/ 321469 h 338137"/>
                  <a:gd name="connsiteX13" fmla="*/ 215093 w 569900"/>
                  <a:gd name="connsiteY13" fmla="*/ 309562 h 338137"/>
                  <a:gd name="connsiteX14" fmla="*/ 219856 w 569900"/>
                  <a:gd name="connsiteY14" fmla="*/ 302419 h 338137"/>
                  <a:gd name="connsiteX15" fmla="*/ 241287 w 569900"/>
                  <a:gd name="connsiteY15" fmla="*/ 280987 h 338137"/>
                  <a:gd name="connsiteX16" fmla="*/ 250812 w 569900"/>
                  <a:gd name="connsiteY16" fmla="*/ 304800 h 338137"/>
                  <a:gd name="connsiteX17" fmla="*/ 274624 w 569900"/>
                  <a:gd name="connsiteY17" fmla="*/ 295275 h 338137"/>
                  <a:gd name="connsiteX18" fmla="*/ 324631 w 569900"/>
                  <a:gd name="connsiteY18" fmla="*/ 285750 h 338137"/>
                  <a:gd name="connsiteX19" fmla="*/ 536561 w 569900"/>
                  <a:gd name="connsiteY19" fmla="*/ 285751 h 338137"/>
                  <a:gd name="connsiteX20" fmla="*/ 569900 w 569900"/>
                  <a:gd name="connsiteY20" fmla="*/ 200025 h 338137"/>
                  <a:gd name="connsiteX21" fmla="*/ 279387 w 569900"/>
                  <a:gd name="connsiteY21" fmla="*/ 123825 h 338137"/>
                  <a:gd name="connsiteX22" fmla="*/ 265100 w 569900"/>
                  <a:gd name="connsiteY22" fmla="*/ 97631 h 338137"/>
                  <a:gd name="connsiteX23" fmla="*/ 250812 w 569900"/>
                  <a:gd name="connsiteY23" fmla="*/ 78581 h 338137"/>
                  <a:gd name="connsiteX24" fmla="*/ 224618 w 569900"/>
                  <a:gd name="connsiteY24" fmla="*/ 59531 h 338137"/>
                  <a:gd name="connsiteX25" fmla="*/ 215093 w 569900"/>
                  <a:gd name="connsiteY25" fmla="*/ 54769 h 338137"/>
                  <a:gd name="connsiteX26" fmla="*/ 207950 w 569900"/>
                  <a:gd name="connsiteY26" fmla="*/ 47625 h 338137"/>
                  <a:gd name="connsiteX27" fmla="*/ 186518 w 569900"/>
                  <a:gd name="connsiteY27" fmla="*/ 35719 h 338137"/>
                  <a:gd name="connsiteX28" fmla="*/ 179375 w 569900"/>
                  <a:gd name="connsiteY28" fmla="*/ 33337 h 338137"/>
                  <a:gd name="connsiteX29" fmla="*/ 165087 w 569900"/>
                  <a:gd name="connsiteY29" fmla="*/ 23812 h 338137"/>
                  <a:gd name="connsiteX30" fmla="*/ 150800 w 569900"/>
                  <a:gd name="connsiteY30" fmla="*/ 19050 h 338137"/>
                  <a:gd name="connsiteX31" fmla="*/ 124606 w 569900"/>
                  <a:gd name="connsiteY31" fmla="*/ 7144 h 338137"/>
                  <a:gd name="connsiteX32" fmla="*/ 115081 w 569900"/>
                  <a:gd name="connsiteY32" fmla="*/ 4762 h 338137"/>
                  <a:gd name="connsiteX33" fmla="*/ 107937 w 569900"/>
                  <a:gd name="connsiteY33" fmla="*/ 2381 h 338137"/>
                  <a:gd name="connsiteX34" fmla="*/ 79362 w 569900"/>
                  <a:gd name="connsiteY34" fmla="*/ 0 h 338137"/>
                  <a:gd name="connsiteX35" fmla="*/ 43643 w 569900"/>
                  <a:gd name="connsiteY35" fmla="*/ 2381 h 338137"/>
                  <a:gd name="connsiteX36" fmla="*/ 29356 w 569900"/>
                  <a:gd name="connsiteY36" fmla="*/ 7144 h 338137"/>
                  <a:gd name="connsiteX37" fmla="*/ 15068 w 569900"/>
                  <a:gd name="connsiteY37" fmla="*/ 21431 h 338137"/>
                  <a:gd name="connsiteX38" fmla="*/ 5543 w 569900"/>
                  <a:gd name="connsiteY38" fmla="*/ 38100 h 338137"/>
                  <a:gd name="connsiteX39" fmla="*/ 781 w 569900"/>
                  <a:gd name="connsiteY39" fmla="*/ 45244 h 338137"/>
                  <a:gd name="connsiteX40" fmla="*/ 3162 w 569900"/>
                  <a:gd name="connsiteY40" fmla="*/ 104775 h 338137"/>
                  <a:gd name="connsiteX41" fmla="*/ 12687 w 569900"/>
                  <a:gd name="connsiteY41" fmla="*/ 119062 h 338137"/>
                  <a:gd name="connsiteX42" fmla="*/ 26975 w 569900"/>
                  <a:gd name="connsiteY42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72218 w 569900"/>
                  <a:gd name="connsiteY2" fmla="*/ 209550 h 338137"/>
                  <a:gd name="connsiteX3" fmla="*/ 81743 w 569900"/>
                  <a:gd name="connsiteY3" fmla="*/ 223837 h 338137"/>
                  <a:gd name="connsiteX4" fmla="*/ 81743 w 569900"/>
                  <a:gd name="connsiteY4" fmla="*/ 278606 h 338137"/>
                  <a:gd name="connsiteX5" fmla="*/ 79362 w 569900"/>
                  <a:gd name="connsiteY5" fmla="*/ 285750 h 338137"/>
                  <a:gd name="connsiteX6" fmla="*/ 81743 w 569900"/>
                  <a:gd name="connsiteY6" fmla="*/ 307181 h 338137"/>
                  <a:gd name="connsiteX7" fmla="*/ 105556 w 569900"/>
                  <a:gd name="connsiteY7" fmla="*/ 330994 h 338137"/>
                  <a:gd name="connsiteX8" fmla="*/ 119843 w 569900"/>
                  <a:gd name="connsiteY8" fmla="*/ 335756 h 338137"/>
                  <a:gd name="connsiteX9" fmla="*/ 148418 w 569900"/>
                  <a:gd name="connsiteY9" fmla="*/ 338137 h 338137"/>
                  <a:gd name="connsiteX10" fmla="*/ 174612 w 569900"/>
                  <a:gd name="connsiteY10" fmla="*/ 335756 h 338137"/>
                  <a:gd name="connsiteX11" fmla="*/ 181756 w 569900"/>
                  <a:gd name="connsiteY11" fmla="*/ 333375 h 338137"/>
                  <a:gd name="connsiteX12" fmla="*/ 200806 w 569900"/>
                  <a:gd name="connsiteY12" fmla="*/ 321469 h 338137"/>
                  <a:gd name="connsiteX13" fmla="*/ 215093 w 569900"/>
                  <a:gd name="connsiteY13" fmla="*/ 309562 h 338137"/>
                  <a:gd name="connsiteX14" fmla="*/ 219856 w 569900"/>
                  <a:gd name="connsiteY14" fmla="*/ 302419 h 338137"/>
                  <a:gd name="connsiteX15" fmla="*/ 241287 w 569900"/>
                  <a:gd name="connsiteY15" fmla="*/ 280987 h 338137"/>
                  <a:gd name="connsiteX16" fmla="*/ 250812 w 569900"/>
                  <a:gd name="connsiteY16" fmla="*/ 304800 h 338137"/>
                  <a:gd name="connsiteX17" fmla="*/ 274624 w 569900"/>
                  <a:gd name="connsiteY17" fmla="*/ 295275 h 338137"/>
                  <a:gd name="connsiteX18" fmla="*/ 324631 w 569900"/>
                  <a:gd name="connsiteY18" fmla="*/ 285750 h 338137"/>
                  <a:gd name="connsiteX19" fmla="*/ 536561 w 569900"/>
                  <a:gd name="connsiteY19" fmla="*/ 285751 h 338137"/>
                  <a:gd name="connsiteX20" fmla="*/ 569900 w 569900"/>
                  <a:gd name="connsiteY20" fmla="*/ 200025 h 338137"/>
                  <a:gd name="connsiteX21" fmla="*/ 279387 w 569900"/>
                  <a:gd name="connsiteY21" fmla="*/ 123825 h 338137"/>
                  <a:gd name="connsiteX22" fmla="*/ 265100 w 569900"/>
                  <a:gd name="connsiteY22" fmla="*/ 97631 h 338137"/>
                  <a:gd name="connsiteX23" fmla="*/ 250812 w 569900"/>
                  <a:gd name="connsiteY23" fmla="*/ 78581 h 338137"/>
                  <a:gd name="connsiteX24" fmla="*/ 224618 w 569900"/>
                  <a:gd name="connsiteY24" fmla="*/ 59531 h 338137"/>
                  <a:gd name="connsiteX25" fmla="*/ 215093 w 569900"/>
                  <a:gd name="connsiteY25" fmla="*/ 54769 h 338137"/>
                  <a:gd name="connsiteX26" fmla="*/ 207950 w 569900"/>
                  <a:gd name="connsiteY26" fmla="*/ 47625 h 338137"/>
                  <a:gd name="connsiteX27" fmla="*/ 186518 w 569900"/>
                  <a:gd name="connsiteY27" fmla="*/ 35719 h 338137"/>
                  <a:gd name="connsiteX28" fmla="*/ 179375 w 569900"/>
                  <a:gd name="connsiteY28" fmla="*/ 33337 h 338137"/>
                  <a:gd name="connsiteX29" fmla="*/ 165087 w 569900"/>
                  <a:gd name="connsiteY29" fmla="*/ 23812 h 338137"/>
                  <a:gd name="connsiteX30" fmla="*/ 150800 w 569900"/>
                  <a:gd name="connsiteY30" fmla="*/ 19050 h 338137"/>
                  <a:gd name="connsiteX31" fmla="*/ 124606 w 569900"/>
                  <a:gd name="connsiteY31" fmla="*/ 7144 h 338137"/>
                  <a:gd name="connsiteX32" fmla="*/ 115081 w 569900"/>
                  <a:gd name="connsiteY32" fmla="*/ 4762 h 338137"/>
                  <a:gd name="connsiteX33" fmla="*/ 107937 w 569900"/>
                  <a:gd name="connsiteY33" fmla="*/ 2381 h 338137"/>
                  <a:gd name="connsiteX34" fmla="*/ 79362 w 569900"/>
                  <a:gd name="connsiteY34" fmla="*/ 0 h 338137"/>
                  <a:gd name="connsiteX35" fmla="*/ 43643 w 569900"/>
                  <a:gd name="connsiteY35" fmla="*/ 2381 h 338137"/>
                  <a:gd name="connsiteX36" fmla="*/ 29356 w 569900"/>
                  <a:gd name="connsiteY36" fmla="*/ 7144 h 338137"/>
                  <a:gd name="connsiteX37" fmla="*/ 15068 w 569900"/>
                  <a:gd name="connsiteY37" fmla="*/ 21431 h 338137"/>
                  <a:gd name="connsiteX38" fmla="*/ 5543 w 569900"/>
                  <a:gd name="connsiteY38" fmla="*/ 38100 h 338137"/>
                  <a:gd name="connsiteX39" fmla="*/ 781 w 569900"/>
                  <a:gd name="connsiteY39" fmla="*/ 45244 h 338137"/>
                  <a:gd name="connsiteX40" fmla="*/ 3162 w 569900"/>
                  <a:gd name="connsiteY40" fmla="*/ 104775 h 338137"/>
                  <a:gd name="connsiteX41" fmla="*/ 12687 w 569900"/>
                  <a:gd name="connsiteY41" fmla="*/ 119062 h 338137"/>
                  <a:gd name="connsiteX42" fmla="*/ 26975 w 569900"/>
                  <a:gd name="connsiteY42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67456 w 569900"/>
                  <a:gd name="connsiteY2" fmla="*/ 197644 h 338137"/>
                  <a:gd name="connsiteX3" fmla="*/ 81743 w 569900"/>
                  <a:gd name="connsiteY3" fmla="*/ 223837 h 338137"/>
                  <a:gd name="connsiteX4" fmla="*/ 81743 w 569900"/>
                  <a:gd name="connsiteY4" fmla="*/ 278606 h 338137"/>
                  <a:gd name="connsiteX5" fmla="*/ 79362 w 569900"/>
                  <a:gd name="connsiteY5" fmla="*/ 285750 h 338137"/>
                  <a:gd name="connsiteX6" fmla="*/ 81743 w 569900"/>
                  <a:gd name="connsiteY6" fmla="*/ 307181 h 338137"/>
                  <a:gd name="connsiteX7" fmla="*/ 105556 w 569900"/>
                  <a:gd name="connsiteY7" fmla="*/ 330994 h 338137"/>
                  <a:gd name="connsiteX8" fmla="*/ 119843 w 569900"/>
                  <a:gd name="connsiteY8" fmla="*/ 335756 h 338137"/>
                  <a:gd name="connsiteX9" fmla="*/ 148418 w 569900"/>
                  <a:gd name="connsiteY9" fmla="*/ 338137 h 338137"/>
                  <a:gd name="connsiteX10" fmla="*/ 174612 w 569900"/>
                  <a:gd name="connsiteY10" fmla="*/ 335756 h 338137"/>
                  <a:gd name="connsiteX11" fmla="*/ 181756 w 569900"/>
                  <a:gd name="connsiteY11" fmla="*/ 333375 h 338137"/>
                  <a:gd name="connsiteX12" fmla="*/ 200806 w 569900"/>
                  <a:gd name="connsiteY12" fmla="*/ 321469 h 338137"/>
                  <a:gd name="connsiteX13" fmla="*/ 215093 w 569900"/>
                  <a:gd name="connsiteY13" fmla="*/ 309562 h 338137"/>
                  <a:gd name="connsiteX14" fmla="*/ 219856 w 569900"/>
                  <a:gd name="connsiteY14" fmla="*/ 302419 h 338137"/>
                  <a:gd name="connsiteX15" fmla="*/ 241287 w 569900"/>
                  <a:gd name="connsiteY15" fmla="*/ 280987 h 338137"/>
                  <a:gd name="connsiteX16" fmla="*/ 250812 w 569900"/>
                  <a:gd name="connsiteY16" fmla="*/ 304800 h 338137"/>
                  <a:gd name="connsiteX17" fmla="*/ 274624 w 569900"/>
                  <a:gd name="connsiteY17" fmla="*/ 295275 h 338137"/>
                  <a:gd name="connsiteX18" fmla="*/ 324631 w 569900"/>
                  <a:gd name="connsiteY18" fmla="*/ 285750 h 338137"/>
                  <a:gd name="connsiteX19" fmla="*/ 536561 w 569900"/>
                  <a:gd name="connsiteY19" fmla="*/ 285751 h 338137"/>
                  <a:gd name="connsiteX20" fmla="*/ 569900 w 569900"/>
                  <a:gd name="connsiteY20" fmla="*/ 200025 h 338137"/>
                  <a:gd name="connsiteX21" fmla="*/ 279387 w 569900"/>
                  <a:gd name="connsiteY21" fmla="*/ 123825 h 338137"/>
                  <a:gd name="connsiteX22" fmla="*/ 265100 w 569900"/>
                  <a:gd name="connsiteY22" fmla="*/ 97631 h 338137"/>
                  <a:gd name="connsiteX23" fmla="*/ 250812 w 569900"/>
                  <a:gd name="connsiteY23" fmla="*/ 78581 h 338137"/>
                  <a:gd name="connsiteX24" fmla="*/ 224618 w 569900"/>
                  <a:gd name="connsiteY24" fmla="*/ 59531 h 338137"/>
                  <a:gd name="connsiteX25" fmla="*/ 215093 w 569900"/>
                  <a:gd name="connsiteY25" fmla="*/ 54769 h 338137"/>
                  <a:gd name="connsiteX26" fmla="*/ 207950 w 569900"/>
                  <a:gd name="connsiteY26" fmla="*/ 47625 h 338137"/>
                  <a:gd name="connsiteX27" fmla="*/ 186518 w 569900"/>
                  <a:gd name="connsiteY27" fmla="*/ 35719 h 338137"/>
                  <a:gd name="connsiteX28" fmla="*/ 179375 w 569900"/>
                  <a:gd name="connsiteY28" fmla="*/ 33337 h 338137"/>
                  <a:gd name="connsiteX29" fmla="*/ 165087 w 569900"/>
                  <a:gd name="connsiteY29" fmla="*/ 23812 h 338137"/>
                  <a:gd name="connsiteX30" fmla="*/ 150800 w 569900"/>
                  <a:gd name="connsiteY30" fmla="*/ 19050 h 338137"/>
                  <a:gd name="connsiteX31" fmla="*/ 124606 w 569900"/>
                  <a:gd name="connsiteY31" fmla="*/ 7144 h 338137"/>
                  <a:gd name="connsiteX32" fmla="*/ 115081 w 569900"/>
                  <a:gd name="connsiteY32" fmla="*/ 4762 h 338137"/>
                  <a:gd name="connsiteX33" fmla="*/ 107937 w 569900"/>
                  <a:gd name="connsiteY33" fmla="*/ 2381 h 338137"/>
                  <a:gd name="connsiteX34" fmla="*/ 79362 w 569900"/>
                  <a:gd name="connsiteY34" fmla="*/ 0 h 338137"/>
                  <a:gd name="connsiteX35" fmla="*/ 43643 w 569900"/>
                  <a:gd name="connsiteY35" fmla="*/ 2381 h 338137"/>
                  <a:gd name="connsiteX36" fmla="*/ 29356 w 569900"/>
                  <a:gd name="connsiteY36" fmla="*/ 7144 h 338137"/>
                  <a:gd name="connsiteX37" fmla="*/ 15068 w 569900"/>
                  <a:gd name="connsiteY37" fmla="*/ 21431 h 338137"/>
                  <a:gd name="connsiteX38" fmla="*/ 5543 w 569900"/>
                  <a:gd name="connsiteY38" fmla="*/ 38100 h 338137"/>
                  <a:gd name="connsiteX39" fmla="*/ 781 w 569900"/>
                  <a:gd name="connsiteY39" fmla="*/ 45244 h 338137"/>
                  <a:gd name="connsiteX40" fmla="*/ 3162 w 569900"/>
                  <a:gd name="connsiteY40" fmla="*/ 104775 h 338137"/>
                  <a:gd name="connsiteX41" fmla="*/ 12687 w 569900"/>
                  <a:gd name="connsiteY41" fmla="*/ 119062 h 338137"/>
                  <a:gd name="connsiteX42" fmla="*/ 26975 w 569900"/>
                  <a:gd name="connsiteY42" fmla="*/ 176212 h 338137"/>
                  <a:gd name="connsiteX0" fmla="*/ 26975 w 569900"/>
                  <a:gd name="connsiteY0" fmla="*/ 176212 h 338137"/>
                  <a:gd name="connsiteX1" fmla="*/ 43643 w 569900"/>
                  <a:gd name="connsiteY1" fmla="*/ 180975 h 338137"/>
                  <a:gd name="connsiteX2" fmla="*/ 67456 w 569900"/>
                  <a:gd name="connsiteY2" fmla="*/ 197644 h 338137"/>
                  <a:gd name="connsiteX3" fmla="*/ 88887 w 569900"/>
                  <a:gd name="connsiteY3" fmla="*/ 242887 h 338137"/>
                  <a:gd name="connsiteX4" fmla="*/ 81743 w 569900"/>
                  <a:gd name="connsiteY4" fmla="*/ 278606 h 338137"/>
                  <a:gd name="connsiteX5" fmla="*/ 79362 w 569900"/>
                  <a:gd name="connsiteY5" fmla="*/ 285750 h 338137"/>
                  <a:gd name="connsiteX6" fmla="*/ 81743 w 569900"/>
                  <a:gd name="connsiteY6" fmla="*/ 307181 h 338137"/>
                  <a:gd name="connsiteX7" fmla="*/ 105556 w 569900"/>
                  <a:gd name="connsiteY7" fmla="*/ 330994 h 338137"/>
                  <a:gd name="connsiteX8" fmla="*/ 119843 w 569900"/>
                  <a:gd name="connsiteY8" fmla="*/ 335756 h 338137"/>
                  <a:gd name="connsiteX9" fmla="*/ 148418 w 569900"/>
                  <a:gd name="connsiteY9" fmla="*/ 338137 h 338137"/>
                  <a:gd name="connsiteX10" fmla="*/ 174612 w 569900"/>
                  <a:gd name="connsiteY10" fmla="*/ 335756 h 338137"/>
                  <a:gd name="connsiteX11" fmla="*/ 181756 w 569900"/>
                  <a:gd name="connsiteY11" fmla="*/ 333375 h 338137"/>
                  <a:gd name="connsiteX12" fmla="*/ 200806 w 569900"/>
                  <a:gd name="connsiteY12" fmla="*/ 321469 h 338137"/>
                  <a:gd name="connsiteX13" fmla="*/ 215093 w 569900"/>
                  <a:gd name="connsiteY13" fmla="*/ 309562 h 338137"/>
                  <a:gd name="connsiteX14" fmla="*/ 219856 w 569900"/>
                  <a:gd name="connsiteY14" fmla="*/ 302419 h 338137"/>
                  <a:gd name="connsiteX15" fmla="*/ 241287 w 569900"/>
                  <a:gd name="connsiteY15" fmla="*/ 280987 h 338137"/>
                  <a:gd name="connsiteX16" fmla="*/ 250812 w 569900"/>
                  <a:gd name="connsiteY16" fmla="*/ 304800 h 338137"/>
                  <a:gd name="connsiteX17" fmla="*/ 274624 w 569900"/>
                  <a:gd name="connsiteY17" fmla="*/ 295275 h 338137"/>
                  <a:gd name="connsiteX18" fmla="*/ 324631 w 569900"/>
                  <a:gd name="connsiteY18" fmla="*/ 285750 h 338137"/>
                  <a:gd name="connsiteX19" fmla="*/ 536561 w 569900"/>
                  <a:gd name="connsiteY19" fmla="*/ 285751 h 338137"/>
                  <a:gd name="connsiteX20" fmla="*/ 569900 w 569900"/>
                  <a:gd name="connsiteY20" fmla="*/ 200025 h 338137"/>
                  <a:gd name="connsiteX21" fmla="*/ 279387 w 569900"/>
                  <a:gd name="connsiteY21" fmla="*/ 123825 h 338137"/>
                  <a:gd name="connsiteX22" fmla="*/ 265100 w 569900"/>
                  <a:gd name="connsiteY22" fmla="*/ 97631 h 338137"/>
                  <a:gd name="connsiteX23" fmla="*/ 250812 w 569900"/>
                  <a:gd name="connsiteY23" fmla="*/ 78581 h 338137"/>
                  <a:gd name="connsiteX24" fmla="*/ 224618 w 569900"/>
                  <a:gd name="connsiteY24" fmla="*/ 59531 h 338137"/>
                  <a:gd name="connsiteX25" fmla="*/ 215093 w 569900"/>
                  <a:gd name="connsiteY25" fmla="*/ 54769 h 338137"/>
                  <a:gd name="connsiteX26" fmla="*/ 207950 w 569900"/>
                  <a:gd name="connsiteY26" fmla="*/ 47625 h 338137"/>
                  <a:gd name="connsiteX27" fmla="*/ 186518 w 569900"/>
                  <a:gd name="connsiteY27" fmla="*/ 35719 h 338137"/>
                  <a:gd name="connsiteX28" fmla="*/ 179375 w 569900"/>
                  <a:gd name="connsiteY28" fmla="*/ 33337 h 338137"/>
                  <a:gd name="connsiteX29" fmla="*/ 165087 w 569900"/>
                  <a:gd name="connsiteY29" fmla="*/ 23812 h 338137"/>
                  <a:gd name="connsiteX30" fmla="*/ 150800 w 569900"/>
                  <a:gd name="connsiteY30" fmla="*/ 19050 h 338137"/>
                  <a:gd name="connsiteX31" fmla="*/ 124606 w 569900"/>
                  <a:gd name="connsiteY31" fmla="*/ 7144 h 338137"/>
                  <a:gd name="connsiteX32" fmla="*/ 115081 w 569900"/>
                  <a:gd name="connsiteY32" fmla="*/ 4762 h 338137"/>
                  <a:gd name="connsiteX33" fmla="*/ 107937 w 569900"/>
                  <a:gd name="connsiteY33" fmla="*/ 2381 h 338137"/>
                  <a:gd name="connsiteX34" fmla="*/ 79362 w 569900"/>
                  <a:gd name="connsiteY34" fmla="*/ 0 h 338137"/>
                  <a:gd name="connsiteX35" fmla="*/ 43643 w 569900"/>
                  <a:gd name="connsiteY35" fmla="*/ 2381 h 338137"/>
                  <a:gd name="connsiteX36" fmla="*/ 29356 w 569900"/>
                  <a:gd name="connsiteY36" fmla="*/ 7144 h 338137"/>
                  <a:gd name="connsiteX37" fmla="*/ 15068 w 569900"/>
                  <a:gd name="connsiteY37" fmla="*/ 21431 h 338137"/>
                  <a:gd name="connsiteX38" fmla="*/ 5543 w 569900"/>
                  <a:gd name="connsiteY38" fmla="*/ 38100 h 338137"/>
                  <a:gd name="connsiteX39" fmla="*/ 781 w 569900"/>
                  <a:gd name="connsiteY39" fmla="*/ 45244 h 338137"/>
                  <a:gd name="connsiteX40" fmla="*/ 3162 w 569900"/>
                  <a:gd name="connsiteY40" fmla="*/ 104775 h 338137"/>
                  <a:gd name="connsiteX41" fmla="*/ 12687 w 569900"/>
                  <a:gd name="connsiteY41" fmla="*/ 119062 h 338137"/>
                  <a:gd name="connsiteX42" fmla="*/ 26975 w 569900"/>
                  <a:gd name="connsiteY42" fmla="*/ 176212 h 338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569900" h="338137">
                    <a:moveTo>
                      <a:pt x="26975" y="176212"/>
                    </a:moveTo>
                    <a:cubicBezTo>
                      <a:pt x="32134" y="186531"/>
                      <a:pt x="40229" y="179268"/>
                      <a:pt x="43643" y="180975"/>
                    </a:cubicBezTo>
                    <a:cubicBezTo>
                      <a:pt x="51183" y="186531"/>
                      <a:pt x="61106" y="190500"/>
                      <a:pt x="67456" y="197644"/>
                    </a:cubicBezTo>
                    <a:lnTo>
                      <a:pt x="88887" y="242887"/>
                    </a:lnTo>
                    <a:cubicBezTo>
                      <a:pt x="93650" y="268287"/>
                      <a:pt x="81743" y="260350"/>
                      <a:pt x="81743" y="278606"/>
                    </a:cubicBezTo>
                    <a:cubicBezTo>
                      <a:pt x="81526" y="281107"/>
                      <a:pt x="79362" y="283240"/>
                      <a:pt x="79362" y="285750"/>
                    </a:cubicBezTo>
                    <a:cubicBezTo>
                      <a:pt x="79362" y="292938"/>
                      <a:pt x="79470" y="300362"/>
                      <a:pt x="81743" y="307181"/>
                    </a:cubicBezTo>
                    <a:cubicBezTo>
                      <a:pt x="84918" y="316707"/>
                      <a:pt x="96030" y="327819"/>
                      <a:pt x="105556" y="330994"/>
                    </a:cubicBezTo>
                    <a:cubicBezTo>
                      <a:pt x="110318" y="332581"/>
                      <a:pt x="114840" y="335339"/>
                      <a:pt x="119843" y="335756"/>
                    </a:cubicBezTo>
                    <a:lnTo>
                      <a:pt x="148418" y="338137"/>
                    </a:lnTo>
                    <a:cubicBezTo>
                      <a:pt x="157149" y="337343"/>
                      <a:pt x="165933" y="336996"/>
                      <a:pt x="174612" y="335756"/>
                    </a:cubicBezTo>
                    <a:cubicBezTo>
                      <a:pt x="177097" y="335401"/>
                      <a:pt x="179449" y="334364"/>
                      <a:pt x="181756" y="333375"/>
                    </a:cubicBezTo>
                    <a:cubicBezTo>
                      <a:pt x="191923" y="329018"/>
                      <a:pt x="191692" y="328304"/>
                      <a:pt x="200806" y="321469"/>
                    </a:cubicBezTo>
                    <a:cubicBezTo>
                      <a:pt x="212405" y="304068"/>
                      <a:pt x="196970" y="324664"/>
                      <a:pt x="215093" y="309562"/>
                    </a:cubicBezTo>
                    <a:cubicBezTo>
                      <a:pt x="217292" y="307730"/>
                      <a:pt x="217922" y="304529"/>
                      <a:pt x="219856" y="302419"/>
                    </a:cubicBezTo>
                    <a:cubicBezTo>
                      <a:pt x="226683" y="294972"/>
                      <a:pt x="241287" y="280987"/>
                      <a:pt x="241287" y="280987"/>
                    </a:cubicBezTo>
                    <a:cubicBezTo>
                      <a:pt x="242081" y="278606"/>
                      <a:pt x="249353" y="306842"/>
                      <a:pt x="250812" y="304800"/>
                    </a:cubicBezTo>
                    <a:cubicBezTo>
                      <a:pt x="256061" y="297451"/>
                      <a:pt x="267759" y="299852"/>
                      <a:pt x="274624" y="295275"/>
                    </a:cubicBezTo>
                    <a:cubicBezTo>
                      <a:pt x="277005" y="291306"/>
                      <a:pt x="321583" y="289233"/>
                      <a:pt x="324631" y="285750"/>
                    </a:cubicBezTo>
                    <a:cubicBezTo>
                      <a:pt x="327244" y="282763"/>
                      <a:pt x="534561" y="289179"/>
                      <a:pt x="536561" y="285751"/>
                    </a:cubicBezTo>
                    <a:cubicBezTo>
                      <a:pt x="540355" y="279247"/>
                      <a:pt x="569900" y="200025"/>
                      <a:pt x="569900" y="200025"/>
                    </a:cubicBezTo>
                    <a:cubicBezTo>
                      <a:pt x="568312" y="168275"/>
                      <a:pt x="282141" y="155495"/>
                      <a:pt x="279387" y="123825"/>
                    </a:cubicBezTo>
                    <a:cubicBezTo>
                      <a:pt x="278240" y="110636"/>
                      <a:pt x="272474" y="107463"/>
                      <a:pt x="265100" y="97631"/>
                    </a:cubicBezTo>
                    <a:cubicBezTo>
                      <a:pt x="259582" y="90274"/>
                      <a:pt x="258458" y="85590"/>
                      <a:pt x="250812" y="78581"/>
                    </a:cubicBezTo>
                    <a:cubicBezTo>
                      <a:pt x="250299" y="78111"/>
                      <a:pt x="230856" y="63096"/>
                      <a:pt x="224618" y="59531"/>
                    </a:cubicBezTo>
                    <a:cubicBezTo>
                      <a:pt x="221536" y="57770"/>
                      <a:pt x="218268" y="56356"/>
                      <a:pt x="215093" y="54769"/>
                    </a:cubicBezTo>
                    <a:cubicBezTo>
                      <a:pt x="212712" y="52388"/>
                      <a:pt x="210644" y="49646"/>
                      <a:pt x="207950" y="47625"/>
                    </a:cubicBezTo>
                    <a:cubicBezTo>
                      <a:pt x="203933" y="44612"/>
                      <a:pt x="191798" y="37982"/>
                      <a:pt x="186518" y="35719"/>
                    </a:cubicBezTo>
                    <a:cubicBezTo>
                      <a:pt x="184211" y="34730"/>
                      <a:pt x="181569" y="34556"/>
                      <a:pt x="179375" y="33337"/>
                    </a:cubicBezTo>
                    <a:cubicBezTo>
                      <a:pt x="174371" y="30557"/>
                      <a:pt x="170517" y="25622"/>
                      <a:pt x="165087" y="23812"/>
                    </a:cubicBezTo>
                    <a:cubicBezTo>
                      <a:pt x="160325" y="22225"/>
                      <a:pt x="155290" y="21295"/>
                      <a:pt x="150800" y="19050"/>
                    </a:cubicBezTo>
                    <a:cubicBezTo>
                      <a:pt x="141080" y="14190"/>
                      <a:pt x="134720" y="10516"/>
                      <a:pt x="124606" y="7144"/>
                    </a:cubicBezTo>
                    <a:cubicBezTo>
                      <a:pt x="121501" y="6109"/>
                      <a:pt x="118228" y="5661"/>
                      <a:pt x="115081" y="4762"/>
                    </a:cubicBezTo>
                    <a:cubicBezTo>
                      <a:pt x="112667" y="4072"/>
                      <a:pt x="110425" y="2713"/>
                      <a:pt x="107937" y="2381"/>
                    </a:cubicBezTo>
                    <a:cubicBezTo>
                      <a:pt x="98463" y="1118"/>
                      <a:pt x="88887" y="794"/>
                      <a:pt x="79362" y="0"/>
                    </a:cubicBezTo>
                    <a:cubicBezTo>
                      <a:pt x="67456" y="794"/>
                      <a:pt x="55456" y="693"/>
                      <a:pt x="43643" y="2381"/>
                    </a:cubicBezTo>
                    <a:cubicBezTo>
                      <a:pt x="38673" y="3091"/>
                      <a:pt x="29356" y="7144"/>
                      <a:pt x="29356" y="7144"/>
                    </a:cubicBezTo>
                    <a:cubicBezTo>
                      <a:pt x="24593" y="11906"/>
                      <a:pt x="18804" y="15827"/>
                      <a:pt x="15068" y="21431"/>
                    </a:cubicBezTo>
                    <a:cubicBezTo>
                      <a:pt x="3466" y="38836"/>
                      <a:pt x="17628" y="16951"/>
                      <a:pt x="5543" y="38100"/>
                    </a:cubicBezTo>
                    <a:cubicBezTo>
                      <a:pt x="4123" y="40585"/>
                      <a:pt x="2368" y="42863"/>
                      <a:pt x="781" y="45244"/>
                    </a:cubicBezTo>
                    <a:cubicBezTo>
                      <a:pt x="1575" y="65088"/>
                      <a:pt x="0" y="85169"/>
                      <a:pt x="3162" y="104775"/>
                    </a:cubicBezTo>
                    <a:cubicBezTo>
                      <a:pt x="4073" y="110426"/>
                      <a:pt x="8640" y="115015"/>
                      <a:pt x="12687" y="119062"/>
                    </a:cubicBezTo>
                    <a:cubicBezTo>
                      <a:pt x="20392" y="126767"/>
                      <a:pt x="21816" y="165893"/>
                      <a:pt x="26975" y="1762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0" name="Straight Connector 69"/>
            <p:cNvCxnSpPr>
              <a:stCxn id="66" idx="3"/>
            </p:cNvCxnSpPr>
            <p:nvPr/>
          </p:nvCxnSpPr>
          <p:spPr>
            <a:xfrm flipV="1">
              <a:off x="6596743" y="1153591"/>
              <a:ext cx="261257" cy="6588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024414" y="1653267"/>
            <a:ext cx="5155174" cy="2503719"/>
            <a:chOff x="4038597" y="4212771"/>
            <a:chExt cx="5155174" cy="2503719"/>
          </a:xfrm>
        </p:grpSpPr>
        <p:sp>
          <p:nvSpPr>
            <p:cNvPr id="15" name="Rectangle 14"/>
            <p:cNvSpPr/>
            <p:nvPr/>
          </p:nvSpPr>
          <p:spPr>
            <a:xfrm>
              <a:off x="7779695" y="5083636"/>
              <a:ext cx="129990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provider object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822976" y="4321636"/>
              <a:ext cx="12566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provider name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197215" y="5464636"/>
              <a:ext cx="996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service ops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038597" y="4212771"/>
              <a:ext cx="3026225" cy="153488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tIns="0" rtlCol="0" anchor="t" anchorCtr="0"/>
            <a:lstStyle/>
            <a:p>
              <a:pPr algn="ctr"/>
              <a:r>
                <a:rPr lang="en-US" sz="1600" dirty="0" smtClean="0"/>
                <a:t>JVM Process</a:t>
              </a:r>
              <a:endParaRPr lang="en-US" sz="1600" dirty="0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4125683" y="4550229"/>
              <a:ext cx="2862940" cy="2166261"/>
              <a:chOff x="4125683" y="4550229"/>
              <a:chExt cx="2862940" cy="2166261"/>
            </a:xfrm>
          </p:grpSpPr>
          <p:pic>
            <p:nvPicPr>
              <p:cNvPr id="12" name="Picture 2" descr="C:\Users\falcon\Desktop\canstock0392621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08"/>
              <a:stretch>
                <a:fillRect/>
              </a:stretch>
            </p:blipFill>
            <p:spPr bwMode="auto">
              <a:xfrm>
                <a:off x="5311695" y="5963075"/>
                <a:ext cx="469123" cy="7534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Straight Connector 10"/>
              <p:cNvCxnSpPr>
                <a:stCxn id="9" idx="2"/>
                <a:endCxn id="12" idx="0"/>
              </p:cNvCxnSpPr>
              <p:nvPr/>
            </p:nvCxnSpPr>
            <p:spPr>
              <a:xfrm flipH="1">
                <a:off x="5546257" y="5747657"/>
                <a:ext cx="5453" cy="215418"/>
              </a:xfrm>
              <a:prstGeom prst="line">
                <a:avLst/>
              </a:prstGeom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ounded Rectangle 9"/>
              <p:cNvSpPr/>
              <p:nvPr/>
            </p:nvSpPr>
            <p:spPr>
              <a:xfrm>
                <a:off x="4125683" y="4550229"/>
                <a:ext cx="2862940" cy="1132114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45720" rIns="45720" rtlCol="0" anchor="t" anchorCtr="0"/>
              <a:lstStyle/>
              <a:p>
                <a:pPr algn="ctr"/>
                <a:r>
                  <a:rPr lang="en-US" sz="1600" dirty="0" smtClean="0"/>
                  <a:t>Engineering Air Vehicle Provider</a:t>
                </a:r>
              </a:p>
              <a:p>
                <a:pPr algn="ctr"/>
                <a:r>
                  <a:rPr lang="en-US" sz="1200" dirty="0" smtClean="0"/>
                  <a:t>(AirVehicleInterface)</a:t>
                </a:r>
              </a:p>
              <a:p>
                <a:pPr algn="ctr">
                  <a:spcBef>
                    <a:spcPts val="600"/>
                  </a:spcBef>
                </a:pPr>
                <a:r>
                  <a:rPr lang="en-US" sz="1600" i="1" dirty="0" smtClean="0"/>
                  <a:t>doMstcGeomService</a:t>
                </a:r>
              </a:p>
              <a:p>
                <a:pPr algn="ctr"/>
                <a:r>
                  <a:rPr lang="en-US" sz="1600" i="1" dirty="0" smtClean="0"/>
                  <a:t>executeAwave</a:t>
                </a:r>
              </a:p>
              <a:p>
                <a:pPr algn="ctr"/>
                <a:endParaRPr lang="en-US" sz="1600" i="1" dirty="0"/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5998028" y="5421086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237516" y="5181599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683825" y="4659085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5" idx="1"/>
              <a:endCxn id="10" idx="3"/>
            </p:cNvCxnSpPr>
            <p:nvPr/>
          </p:nvCxnSpPr>
          <p:spPr>
            <a:xfrm flipH="1" flipV="1">
              <a:off x="6988623" y="5116286"/>
              <a:ext cx="791072" cy="12123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8" idx="1"/>
              <a:endCxn id="101" idx="3"/>
            </p:cNvCxnSpPr>
            <p:nvPr/>
          </p:nvCxnSpPr>
          <p:spPr>
            <a:xfrm flipH="1">
              <a:off x="6912425" y="4475525"/>
              <a:ext cx="910551" cy="28153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9" idx="1"/>
              <a:endCxn id="95" idx="3"/>
            </p:cNvCxnSpPr>
            <p:nvPr/>
          </p:nvCxnSpPr>
          <p:spPr>
            <a:xfrm flipH="1" flipV="1">
              <a:off x="6466116" y="5279571"/>
              <a:ext cx="1731099" cy="33895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9" idx="1"/>
              <a:endCxn id="89" idx="3"/>
            </p:cNvCxnSpPr>
            <p:nvPr/>
          </p:nvCxnSpPr>
          <p:spPr>
            <a:xfrm flipH="1" flipV="1">
              <a:off x="6226628" y="5519058"/>
              <a:ext cx="1970587" cy="9946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8014824" y="4702636"/>
              <a:ext cx="10647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service type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93" name="Straight Connector 92"/>
            <p:cNvCxnSpPr>
              <a:stCxn id="92" idx="1"/>
              <a:endCxn id="94" idx="3"/>
            </p:cNvCxnSpPr>
            <p:nvPr/>
          </p:nvCxnSpPr>
          <p:spPr>
            <a:xfrm flipH="1">
              <a:off x="6248395" y="4856525"/>
              <a:ext cx="1766429" cy="14001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6019795" y="4898571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 advTm="73123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/>
          <a:lstStyle/>
          <a:p>
            <a:r>
              <a:rPr lang="en-US" dirty="0"/>
              <a:t>SORCER </a:t>
            </a:r>
            <a:r>
              <a:rPr lang="en-US" dirty="0" smtClean="0"/>
              <a:t>Service Operations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Typically wrap engineering analysis </a:t>
            </a:r>
            <a:r>
              <a:rPr lang="en-US" sz="2800" dirty="0" err="1" smtClean="0"/>
              <a:t>executables</a:t>
            </a:r>
            <a:endParaRPr lang="en-US" sz="2800" dirty="0" smtClean="0"/>
          </a:p>
          <a:p>
            <a:r>
              <a:rPr lang="en-US" sz="2800" dirty="0" smtClean="0"/>
              <a:t>Java service code may augment native </a:t>
            </a:r>
            <a:r>
              <a:rPr lang="en-US" sz="2800" dirty="0" err="1" smtClean="0"/>
              <a:t>executables</a:t>
            </a:r>
            <a:endParaRPr lang="en-US" sz="2800" dirty="0" smtClean="0"/>
          </a:p>
          <a:p>
            <a:r>
              <a:rPr lang="en-US" sz="2800" dirty="0" smtClean="0"/>
              <a:t>Communication</a:t>
            </a:r>
          </a:p>
          <a:p>
            <a:pPr lvl="1"/>
            <a:r>
              <a:rPr lang="en-US" sz="2400" dirty="0" smtClean="0"/>
              <a:t>File-based</a:t>
            </a:r>
          </a:p>
          <a:p>
            <a:pPr lvl="1"/>
            <a:r>
              <a:rPr lang="en-US" sz="2400" dirty="0" smtClean="0"/>
              <a:t>Java Native Interface (JNI)</a:t>
            </a:r>
          </a:p>
          <a:p>
            <a:pPr lvl="1"/>
            <a:r>
              <a:rPr lang="en-US" sz="2400" dirty="0" smtClean="0"/>
              <a:t>Java Native Access (JNA)</a:t>
            </a:r>
          </a:p>
          <a:p>
            <a:endParaRPr lang="en-US" dirty="0" smtClean="0"/>
          </a:p>
        </p:txBody>
      </p:sp>
      <p:grpSp>
        <p:nvGrpSpPr>
          <p:cNvPr id="23" name="Group 22"/>
          <p:cNvGrpSpPr/>
          <p:nvPr/>
        </p:nvGrpSpPr>
        <p:grpSpPr>
          <a:xfrm>
            <a:off x="4497151" y="2386506"/>
            <a:ext cx="2209800" cy="2577849"/>
            <a:chOff x="4974771" y="3505200"/>
            <a:chExt cx="2209800" cy="2577849"/>
          </a:xfrm>
        </p:grpSpPr>
        <p:sp>
          <p:nvSpPr>
            <p:cNvPr id="54" name="Rounded Rectangle 53"/>
            <p:cNvSpPr/>
            <p:nvPr/>
          </p:nvSpPr>
          <p:spPr>
            <a:xfrm>
              <a:off x="4974771" y="3505200"/>
              <a:ext cx="2209800" cy="146304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 smtClean="0"/>
                <a:t>Engineering Air Vehicle Provider</a:t>
              </a:r>
            </a:p>
            <a:p>
              <a:pPr algn="ctr"/>
              <a:endParaRPr lang="en-US" sz="1600" dirty="0" smtClean="0"/>
            </a:p>
            <a:p>
              <a:pPr algn="ctr"/>
              <a:r>
                <a:rPr lang="en-US" sz="1600" i="1" dirty="0" smtClean="0"/>
                <a:t>doMstcGeomService</a:t>
              </a:r>
            </a:p>
            <a:p>
              <a:pPr algn="ctr"/>
              <a:r>
                <a:rPr lang="en-US" sz="1600" i="1" dirty="0" smtClean="0"/>
                <a:t>executeAwave</a:t>
              </a:r>
            </a:p>
            <a:p>
              <a:pPr algn="ctr"/>
              <a:endParaRPr lang="en-US" sz="1600" i="1" dirty="0"/>
            </a:p>
          </p:txBody>
        </p:sp>
        <p:cxnSp>
          <p:nvCxnSpPr>
            <p:cNvPr id="55" name="Straight Connector 54"/>
            <p:cNvCxnSpPr>
              <a:endCxn id="56" idx="0"/>
            </p:cNvCxnSpPr>
            <p:nvPr/>
          </p:nvCxnSpPr>
          <p:spPr>
            <a:xfrm>
              <a:off x="6079671" y="5090160"/>
              <a:ext cx="0" cy="381000"/>
            </a:xfrm>
            <a:prstGeom prst="line">
              <a:avLst/>
            </a:prstGeom>
            <a:ln w="2222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2" descr="C:\Users\falcon\Desktop\canstock039262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08"/>
            <a:stretch>
              <a:fillRect/>
            </a:stretch>
          </p:blipFill>
          <p:spPr bwMode="auto">
            <a:xfrm>
              <a:off x="5889171" y="5471160"/>
              <a:ext cx="381000" cy="611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Rectangle 21"/>
          <p:cNvSpPr/>
          <p:nvPr/>
        </p:nvSpPr>
        <p:spPr>
          <a:xfrm>
            <a:off x="7913353" y="3175602"/>
            <a:ext cx="8351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>
                <a:solidFill>
                  <a:schemeClr val="accent6">
                    <a:lumMod val="50000"/>
                  </a:schemeClr>
                </a:solidFill>
              </a:rPr>
              <a:t>awave.exe</a:t>
            </a:r>
            <a:endParaRPr lang="en-US" sz="1200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434816" y="2615093"/>
            <a:ext cx="250371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6837596" y="2854978"/>
            <a:ext cx="1313438" cy="276999"/>
            <a:chOff x="6837596" y="3137620"/>
            <a:chExt cx="1313438" cy="276999"/>
          </a:xfrm>
        </p:grpSpPr>
        <p:sp>
          <p:nvSpPr>
            <p:cNvPr id="44" name="Rectangle 43"/>
            <p:cNvSpPr/>
            <p:nvPr/>
          </p:nvSpPr>
          <p:spPr>
            <a:xfrm>
              <a:off x="6846042" y="3137620"/>
              <a:ext cx="64056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1200" dirty="0" smtClean="0"/>
                <a:t>executes</a:t>
              </a:r>
            </a:p>
          </p:txBody>
        </p:sp>
        <p:cxnSp>
          <p:nvCxnSpPr>
            <p:cNvPr id="43" name="Curved Connector 161"/>
            <p:cNvCxnSpPr>
              <a:stCxn id="94" idx="3"/>
              <a:endCxn id="1027" idx="1"/>
            </p:cNvCxnSpPr>
            <p:nvPr/>
          </p:nvCxnSpPr>
          <p:spPr>
            <a:xfrm flipV="1">
              <a:off x="6837596" y="3362365"/>
              <a:ext cx="1313438" cy="3459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8151034" y="2876350"/>
            <a:ext cx="359802" cy="353290"/>
            <a:chOff x="8356504" y="4430484"/>
            <a:chExt cx="359802" cy="35329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15315" t="12043" r="62754" b="65036"/>
            <a:stretch>
              <a:fillRect/>
            </a:stretch>
          </p:blipFill>
          <p:spPr bwMode="auto">
            <a:xfrm>
              <a:off x="8356504" y="4483939"/>
              <a:ext cx="359802" cy="299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405777" y="4430484"/>
              <a:ext cx="261257" cy="2177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13472" y="2092580"/>
            <a:ext cx="434927" cy="761998"/>
            <a:chOff x="8113472" y="2375222"/>
            <a:chExt cx="434927" cy="761998"/>
          </a:xfrm>
        </p:grpSpPr>
        <p:cxnSp>
          <p:nvCxnSpPr>
            <p:cNvPr id="65" name="Curved Connector 161"/>
            <p:cNvCxnSpPr/>
            <p:nvPr/>
          </p:nvCxnSpPr>
          <p:spPr>
            <a:xfrm rot="5400000" flipH="1" flipV="1">
              <a:off x="7949936" y="2756220"/>
              <a:ext cx="761998" cy="2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accent6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8113472" y="2625996"/>
              <a:ext cx="43492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1200" dirty="0" smtClean="0">
                  <a:solidFill>
                    <a:schemeClr val="accent6">
                      <a:lumMod val="50000"/>
                    </a:schemeClr>
                  </a:solidFill>
                </a:rPr>
                <a:t>reads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907071" y="3475066"/>
            <a:ext cx="847728" cy="1132123"/>
            <a:chOff x="7907071" y="3757708"/>
            <a:chExt cx="847728" cy="1132123"/>
          </a:xfrm>
        </p:grpSpPr>
        <p:grpSp>
          <p:nvGrpSpPr>
            <p:cNvPr id="6" name="Group 5"/>
            <p:cNvGrpSpPr/>
            <p:nvPr/>
          </p:nvGrpSpPr>
          <p:grpSpPr>
            <a:xfrm>
              <a:off x="8091639" y="3757708"/>
              <a:ext cx="478593" cy="761998"/>
              <a:chOff x="8091639" y="3757708"/>
              <a:chExt cx="478593" cy="761998"/>
            </a:xfrm>
          </p:grpSpPr>
          <p:cxnSp>
            <p:nvCxnSpPr>
              <p:cNvPr id="78" name="Curved Connector 161"/>
              <p:cNvCxnSpPr/>
              <p:nvPr/>
            </p:nvCxnSpPr>
            <p:spPr>
              <a:xfrm rot="16200000" flipH="1">
                <a:off x="7949936" y="4138706"/>
                <a:ext cx="761998" cy="2"/>
              </a:xfrm>
              <a:prstGeom prst="bentConnector3">
                <a:avLst>
                  <a:gd name="adj1" fmla="val 50000"/>
                </a:avLst>
              </a:prstGeom>
              <a:ln w="22225">
                <a:solidFill>
                  <a:schemeClr val="accent6">
                    <a:lumMod val="75000"/>
                  </a:schemeClr>
                </a:solidFill>
                <a:prstDash val="sysDot"/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Rectangle 79"/>
              <p:cNvSpPr/>
              <p:nvPr/>
            </p:nvSpPr>
            <p:spPr>
              <a:xfrm>
                <a:off x="8091639" y="3964934"/>
                <a:ext cx="47859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45720" rIns="4572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writes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2" name="Flowchart: Magnetic Disk 31"/>
            <p:cNvSpPr/>
            <p:nvPr/>
          </p:nvSpPr>
          <p:spPr>
            <a:xfrm>
              <a:off x="7907071" y="4605110"/>
              <a:ext cx="847728" cy="284721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output file</a:t>
              </a:r>
              <a:endParaRPr lang="en-US" sz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37596" y="3083182"/>
            <a:ext cx="1069475" cy="1381647"/>
            <a:chOff x="6837596" y="3365824"/>
            <a:chExt cx="1069475" cy="1381647"/>
          </a:xfrm>
        </p:grpSpPr>
        <p:sp>
          <p:nvSpPr>
            <p:cNvPr id="36" name="Rectangle 35"/>
            <p:cNvSpPr/>
            <p:nvPr/>
          </p:nvSpPr>
          <p:spPr>
            <a:xfrm>
              <a:off x="6927087" y="3583939"/>
              <a:ext cx="43492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1200" dirty="0" smtClean="0"/>
                <a:t>reads</a:t>
              </a:r>
              <a:endParaRPr lang="en-US" sz="1200" dirty="0"/>
            </a:p>
          </p:txBody>
        </p:sp>
        <p:cxnSp>
          <p:nvCxnSpPr>
            <p:cNvPr id="85" name="Curved Connector 161"/>
            <p:cNvCxnSpPr>
              <a:stCxn id="96" idx="3"/>
              <a:endCxn id="32" idx="2"/>
            </p:cNvCxnSpPr>
            <p:nvPr/>
          </p:nvCxnSpPr>
          <p:spPr>
            <a:xfrm>
              <a:off x="6837596" y="3798284"/>
              <a:ext cx="1069475" cy="949187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94" idx="3"/>
              <a:endCxn id="96" idx="3"/>
            </p:cNvCxnSpPr>
            <p:nvPr/>
          </p:nvCxnSpPr>
          <p:spPr>
            <a:xfrm>
              <a:off x="6837596" y="3365824"/>
              <a:ext cx="0" cy="43246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6543680" y="3014898"/>
            <a:ext cx="293916" cy="136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543680" y="3447358"/>
            <a:ext cx="293916" cy="136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543680" y="2582437"/>
            <a:ext cx="293916" cy="136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238872" y="1709894"/>
            <a:ext cx="2517259" cy="1901245"/>
            <a:chOff x="6238872" y="1992536"/>
            <a:chExt cx="2517259" cy="1901245"/>
          </a:xfrm>
        </p:grpSpPr>
        <p:cxnSp>
          <p:nvCxnSpPr>
            <p:cNvPr id="101" name="Straight Connector 100"/>
            <p:cNvCxnSpPr>
              <a:stCxn id="100" idx="3"/>
              <a:endCxn id="94" idx="3"/>
            </p:cNvCxnSpPr>
            <p:nvPr/>
          </p:nvCxnSpPr>
          <p:spPr>
            <a:xfrm>
              <a:off x="6837596" y="2925050"/>
              <a:ext cx="0" cy="432461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905254" y="2702190"/>
              <a:ext cx="47859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1200" dirty="0" smtClean="0"/>
                <a:t>writes</a:t>
              </a:r>
              <a:endParaRPr lang="en-US" sz="1200" dirty="0"/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7905739" y="1992536"/>
              <a:ext cx="850392" cy="284721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input file</a:t>
              </a:r>
              <a:endParaRPr lang="en-US" sz="1200" dirty="0"/>
            </a:p>
          </p:txBody>
        </p:sp>
        <p:cxnSp>
          <p:nvCxnSpPr>
            <p:cNvPr id="25" name="Curved Connector 161"/>
            <p:cNvCxnSpPr>
              <a:stCxn id="100" idx="3"/>
              <a:endCxn id="24" idx="2"/>
            </p:cNvCxnSpPr>
            <p:nvPr/>
          </p:nvCxnSpPr>
          <p:spPr>
            <a:xfrm flipV="1">
              <a:off x="6837596" y="2134897"/>
              <a:ext cx="1068143" cy="790153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urved Connector 161"/>
            <p:cNvCxnSpPr>
              <a:stCxn id="114" idx="3"/>
              <a:endCxn id="94" idx="3"/>
            </p:cNvCxnSpPr>
            <p:nvPr/>
          </p:nvCxnSpPr>
          <p:spPr>
            <a:xfrm flipV="1">
              <a:off x="6238872" y="3365824"/>
              <a:ext cx="598724" cy="527957"/>
            </a:xfrm>
            <a:prstGeom prst="bentConnector3">
              <a:avLst>
                <a:gd name="adj1" fmla="val 99306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/>
          <p:cNvSpPr/>
          <p:nvPr/>
        </p:nvSpPr>
        <p:spPr>
          <a:xfrm>
            <a:off x="6042930" y="3496839"/>
            <a:ext cx="195942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 advTm="12431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 noChangeAspect="1"/>
          </p:cNvGrpSpPr>
          <p:nvPr/>
        </p:nvGrpSpPr>
        <p:grpSpPr>
          <a:xfrm>
            <a:off x="561393" y="830441"/>
            <a:ext cx="8201607" cy="5189359"/>
            <a:chOff x="475129" y="304800"/>
            <a:chExt cx="6382871" cy="4038600"/>
          </a:xfrm>
        </p:grpSpPr>
        <p:cxnSp>
          <p:nvCxnSpPr>
            <p:cNvPr id="3" name="Shape 7"/>
            <p:cNvCxnSpPr>
              <a:stCxn id="4" idx="3"/>
              <a:endCxn id="7" idx="0"/>
            </p:cNvCxnSpPr>
            <p:nvPr/>
          </p:nvCxnSpPr>
          <p:spPr>
            <a:xfrm>
              <a:off x="2286000" y="952500"/>
              <a:ext cx="3657600" cy="2552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315616" y="762000"/>
              <a:ext cx="970384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Geometry</a:t>
              </a:r>
            </a:p>
            <a:p>
              <a:pPr algn="ctr"/>
              <a:r>
                <a:rPr lang="en-US" sz="1400" dirty="0" smtClean="0"/>
                <a:t>(MSTCGEOM)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92923" y="1219200"/>
              <a:ext cx="902677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Wave Drag</a:t>
              </a:r>
            </a:p>
            <a:p>
              <a:pPr algn="ctr"/>
              <a:r>
                <a:rPr lang="en-US" sz="1400" dirty="0" smtClean="0"/>
                <a:t>(AWAVE)</a:t>
              </a:r>
              <a:endParaRPr lang="en-US" sz="1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45715" y="1676400"/>
              <a:ext cx="97193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Aeroelasticity (ASTROS)</a:t>
              </a:r>
              <a:endParaRPr lang="en-US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86400" y="3505200"/>
              <a:ext cx="914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Performance (MSTCPERF)</a:t>
              </a:r>
              <a:endParaRPr lang="en-US" sz="1400" dirty="0"/>
            </a:p>
          </p:txBody>
        </p:sp>
        <p:cxnSp>
          <p:nvCxnSpPr>
            <p:cNvPr id="8" name="Shape 12"/>
            <p:cNvCxnSpPr>
              <a:stCxn id="4" idx="3"/>
              <a:endCxn id="5" idx="0"/>
            </p:cNvCxnSpPr>
            <p:nvPr/>
          </p:nvCxnSpPr>
          <p:spPr>
            <a:xfrm>
              <a:off x="2286000" y="952500"/>
              <a:ext cx="158262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hape 13"/>
            <p:cNvCxnSpPr>
              <a:stCxn id="4" idx="3"/>
              <a:endCxn id="6" idx="0"/>
            </p:cNvCxnSpPr>
            <p:nvPr/>
          </p:nvCxnSpPr>
          <p:spPr>
            <a:xfrm>
              <a:off x="2286000" y="952500"/>
              <a:ext cx="745685" cy="7239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hape 14"/>
            <p:cNvCxnSpPr>
              <a:stCxn id="6" idx="3"/>
              <a:endCxn id="7" idx="0"/>
            </p:cNvCxnSpPr>
            <p:nvPr/>
          </p:nvCxnSpPr>
          <p:spPr>
            <a:xfrm>
              <a:off x="3517654" y="1866900"/>
              <a:ext cx="2425946" cy="16383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75129" y="304800"/>
              <a:ext cx="1201271" cy="381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Area, Taper Ratio,</a:t>
              </a:r>
            </a:p>
            <a:p>
              <a:pPr algn="ctr"/>
              <a:r>
                <a:rPr lang="en-US" sz="1400" dirty="0" smtClean="0"/>
                <a:t>&amp; Aspect Ratio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172200" y="3962400"/>
              <a:ext cx="685800" cy="381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Range &amp; Weight</a:t>
              </a:r>
            </a:p>
          </p:txBody>
        </p:sp>
        <p:cxnSp>
          <p:nvCxnSpPr>
            <p:cNvPr id="13" name="Shape 17"/>
            <p:cNvCxnSpPr>
              <a:stCxn id="7" idx="3"/>
              <a:endCxn id="12" idx="0"/>
            </p:cNvCxnSpPr>
            <p:nvPr/>
          </p:nvCxnSpPr>
          <p:spPr>
            <a:xfrm>
              <a:off x="6400800" y="3695700"/>
              <a:ext cx="114300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hape 18"/>
            <p:cNvCxnSpPr>
              <a:stCxn id="11" idx="3"/>
              <a:endCxn id="4" idx="0"/>
            </p:cNvCxnSpPr>
            <p:nvPr/>
          </p:nvCxnSpPr>
          <p:spPr>
            <a:xfrm>
              <a:off x="1676400" y="495300"/>
              <a:ext cx="124408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hape 19"/>
            <p:cNvCxnSpPr>
              <a:stCxn id="6" idx="3"/>
              <a:endCxn id="12" idx="0"/>
            </p:cNvCxnSpPr>
            <p:nvPr/>
          </p:nvCxnSpPr>
          <p:spPr>
            <a:xfrm>
              <a:off x="3517654" y="1866900"/>
              <a:ext cx="2997446" cy="20955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0"/>
            <p:cNvCxnSpPr>
              <a:stCxn id="5" idx="3"/>
              <a:endCxn id="7" idx="0"/>
            </p:cNvCxnSpPr>
            <p:nvPr/>
          </p:nvCxnSpPr>
          <p:spPr>
            <a:xfrm>
              <a:off x="2895600" y="1409700"/>
              <a:ext cx="3048000" cy="20955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124200" y="2133600"/>
              <a:ext cx="1096108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Viscous &amp; Profile Drag (FRICTION)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33800" y="2590800"/>
              <a:ext cx="1248508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Subsonic Induced Drag (TORNADO)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6492" y="3048000"/>
              <a:ext cx="1324708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Supersonic Induced Drag (WINGDES)</a:t>
              </a:r>
              <a:endParaRPr lang="en-US" sz="1400" dirty="0"/>
            </a:p>
          </p:txBody>
        </p:sp>
        <p:cxnSp>
          <p:nvCxnSpPr>
            <p:cNvPr id="20" name="Shape 24"/>
            <p:cNvCxnSpPr>
              <a:stCxn id="4" idx="3"/>
              <a:endCxn id="17" idx="0"/>
            </p:cNvCxnSpPr>
            <p:nvPr/>
          </p:nvCxnSpPr>
          <p:spPr>
            <a:xfrm>
              <a:off x="2286000" y="952500"/>
              <a:ext cx="1386254" cy="11811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hape 25"/>
            <p:cNvCxnSpPr>
              <a:stCxn id="4" idx="3"/>
              <a:endCxn id="18" idx="0"/>
            </p:cNvCxnSpPr>
            <p:nvPr/>
          </p:nvCxnSpPr>
          <p:spPr>
            <a:xfrm>
              <a:off x="2286000" y="952500"/>
              <a:ext cx="2072054" cy="16383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hape 26"/>
            <p:cNvCxnSpPr>
              <a:stCxn id="4" idx="3"/>
              <a:endCxn id="19" idx="0"/>
            </p:cNvCxnSpPr>
            <p:nvPr/>
          </p:nvCxnSpPr>
          <p:spPr>
            <a:xfrm>
              <a:off x="2286000" y="952500"/>
              <a:ext cx="2842846" cy="20955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hape 27"/>
            <p:cNvCxnSpPr>
              <a:stCxn id="17" idx="3"/>
              <a:endCxn id="7" idx="0"/>
            </p:cNvCxnSpPr>
            <p:nvPr/>
          </p:nvCxnSpPr>
          <p:spPr>
            <a:xfrm>
              <a:off x="4220308" y="2324100"/>
              <a:ext cx="1723292" cy="11811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hape 28"/>
            <p:cNvCxnSpPr>
              <a:stCxn id="18" idx="3"/>
              <a:endCxn id="7" idx="0"/>
            </p:cNvCxnSpPr>
            <p:nvPr/>
          </p:nvCxnSpPr>
          <p:spPr>
            <a:xfrm>
              <a:off x="4982308" y="2781300"/>
              <a:ext cx="961292" cy="7239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hape 29"/>
            <p:cNvCxnSpPr>
              <a:stCxn id="19" idx="3"/>
              <a:endCxn id="7" idx="0"/>
            </p:cNvCxnSpPr>
            <p:nvPr/>
          </p:nvCxnSpPr>
          <p:spPr>
            <a:xfrm>
              <a:off x="5791200" y="3238500"/>
              <a:ext cx="152400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2390193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981131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3609393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4304524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066524" y="906593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888161" y="1362269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458338" y="18101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888161" y="22673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888161" y="27245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888161" y="31817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6458338" y="3648269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5888161" y="906593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5888161" y="1813560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3169760" y="2947549"/>
            <a:ext cx="470459" cy="355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523999" y="699799"/>
            <a:ext cx="6950869" cy="4819939"/>
            <a:chOff x="1523999" y="699799"/>
            <a:chExt cx="6950869" cy="4819939"/>
          </a:xfrm>
        </p:grpSpPr>
        <p:sp>
          <p:nvSpPr>
            <p:cNvPr id="39" name="Rectangle 38"/>
            <p:cNvSpPr/>
            <p:nvPr/>
          </p:nvSpPr>
          <p:spPr>
            <a:xfrm>
              <a:off x="1523999" y="1371600"/>
              <a:ext cx="6950869" cy="414813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119315" y="699799"/>
              <a:ext cx="723899" cy="681035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>
            <a:grpSpLocks noChangeAspect="1"/>
          </p:cNvGrpSpPr>
          <p:nvPr/>
        </p:nvGrpSpPr>
        <p:grpSpPr>
          <a:xfrm>
            <a:off x="818517" y="1413175"/>
            <a:ext cx="1822779" cy="3810000"/>
            <a:chOff x="-1250415" y="1630731"/>
            <a:chExt cx="2500829" cy="5227269"/>
          </a:xfrm>
        </p:grpSpPr>
        <p:pic>
          <p:nvPicPr>
            <p:cNvPr id="43" name="Picture 42" descr="mstcGeomFigBaseline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098" r="15143" b="61400"/>
            <a:stretch>
              <a:fillRect/>
            </a:stretch>
          </p:blipFill>
          <p:spPr>
            <a:xfrm>
              <a:off x="-1250415" y="1630731"/>
              <a:ext cx="2500829" cy="1188669"/>
            </a:xfrm>
            <a:prstGeom prst="rect">
              <a:avLst/>
            </a:prstGeom>
          </p:spPr>
        </p:pic>
        <p:pic>
          <p:nvPicPr>
            <p:cNvPr id="44" name="Picture 43" descr="mstcGeomFig1500.jpg"/>
            <p:cNvPicPr>
              <a:picLocks noChangeAspect="1"/>
            </p:cNvPicPr>
            <p:nvPr/>
          </p:nvPicPr>
          <p:blipFill>
            <a:blip r:embed="rId4" cstate="print"/>
            <a:srcRect l="21945" t="8728" r="16858" b="62937"/>
            <a:stretch>
              <a:fillRect/>
            </a:stretch>
          </p:blipFill>
          <p:spPr>
            <a:xfrm>
              <a:off x="-1250415" y="3843041"/>
              <a:ext cx="2418742" cy="865484"/>
            </a:xfrm>
            <a:prstGeom prst="rect">
              <a:avLst/>
            </a:prstGeom>
          </p:spPr>
        </p:pic>
        <p:grpSp>
          <p:nvGrpSpPr>
            <p:cNvPr id="45" name="Group 26"/>
            <p:cNvGrpSpPr/>
            <p:nvPr/>
          </p:nvGrpSpPr>
          <p:grpSpPr>
            <a:xfrm>
              <a:off x="-1250415" y="5286906"/>
              <a:ext cx="2420133" cy="1571094"/>
              <a:chOff x="770586" y="3249432"/>
              <a:chExt cx="2365860" cy="1490518"/>
            </a:xfrm>
          </p:grpSpPr>
          <p:pic>
            <p:nvPicPr>
              <p:cNvPr id="46" name="Picture 45" descr="mstcGeomFig1500.jpg"/>
              <p:cNvPicPr>
                <a:picLocks noChangeAspect="1"/>
              </p:cNvPicPr>
              <p:nvPr/>
            </p:nvPicPr>
            <p:blipFill>
              <a:blip r:embed="rId4" cstate="print"/>
              <a:srcRect l="21945" t="8728" r="16858" b="63253"/>
              <a:stretch>
                <a:fillRect/>
              </a:stretch>
            </p:blipFill>
            <p:spPr>
              <a:xfrm>
                <a:off x="770586" y="3927987"/>
                <a:ext cx="2364500" cy="811963"/>
              </a:xfrm>
              <a:prstGeom prst="rect">
                <a:avLst/>
              </a:prstGeom>
            </p:spPr>
          </p:pic>
          <p:pic>
            <p:nvPicPr>
              <p:cNvPr id="48" name="Picture 47" descr="mstcGeomFig2500.jpg"/>
              <p:cNvPicPr>
                <a:picLocks noChangeAspect="1"/>
              </p:cNvPicPr>
              <p:nvPr/>
            </p:nvPicPr>
            <p:blipFill>
              <a:blip r:embed="rId5" cstate="print"/>
              <a:srcRect l="51131" t="10304" r="37328" b="68302"/>
              <a:stretch>
                <a:fillRect/>
              </a:stretch>
            </p:blipFill>
            <p:spPr>
              <a:xfrm>
                <a:off x="1857318" y="3249432"/>
                <a:ext cx="905069" cy="1258270"/>
              </a:xfrm>
              <a:prstGeom prst="rect">
                <a:avLst/>
              </a:prstGeom>
            </p:spPr>
          </p:pic>
          <p:pic>
            <p:nvPicPr>
              <p:cNvPr id="49" name="Picture 48" descr="mstcGeomFig1500.jpg"/>
              <p:cNvPicPr>
                <a:picLocks noChangeAspect="1"/>
              </p:cNvPicPr>
              <p:nvPr/>
            </p:nvPicPr>
            <p:blipFill>
              <a:blip r:embed="rId4" cstate="print"/>
              <a:srcRect l="69795" t="17311" r="16858" b="70035"/>
              <a:stretch>
                <a:fillRect/>
              </a:stretch>
            </p:blipFill>
            <p:spPr>
              <a:xfrm>
                <a:off x="2620735" y="4176516"/>
                <a:ext cx="515711" cy="366712"/>
              </a:xfrm>
              <a:prstGeom prst="rect">
                <a:avLst/>
              </a:prstGeom>
            </p:spPr>
          </p:pic>
        </p:grp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89" t="12962" r="16013" b="59977"/>
          <a:stretch/>
        </p:blipFill>
        <p:spPr bwMode="auto">
          <a:xfrm>
            <a:off x="4793656" y="1607145"/>
            <a:ext cx="3997504" cy="1339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8" t="44328" r="26878" b="23280"/>
          <a:stretch/>
        </p:blipFill>
        <p:spPr bwMode="auto">
          <a:xfrm>
            <a:off x="5839680" y="3628880"/>
            <a:ext cx="2050474" cy="170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49" name="Curved Connector 2048"/>
          <p:cNvCxnSpPr>
            <a:stCxn id="41" idx="1"/>
            <a:endCxn id="12" idx="1"/>
          </p:cNvCxnSpPr>
          <p:nvPr/>
        </p:nvCxnSpPr>
        <p:spPr>
          <a:xfrm rot="10800000" flipH="1" flipV="1">
            <a:off x="2119314" y="1040317"/>
            <a:ext cx="5762473" cy="4734702"/>
          </a:xfrm>
          <a:prstGeom prst="curvedConnector3">
            <a:avLst>
              <a:gd name="adj1" fmla="val 36264"/>
            </a:avLst>
          </a:prstGeom>
          <a:ln w="60325"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70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60">
        <p:fade/>
      </p:transition>
    </mc:Choice>
    <mc:Fallback xmlns="">
      <p:transition xmlns:p14="http://schemas.microsoft.com/office/powerpoint/2010/main" spd="med" advTm="106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/>
          <a:lstStyle/>
          <a:p>
            <a:r>
              <a:rPr lang="en-US" dirty="0"/>
              <a:t>SORCER Evaluators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Client-side object to perform calculations</a:t>
            </a:r>
          </a:p>
          <a:p>
            <a:r>
              <a:rPr lang="en-US" i="1" dirty="0" smtClean="0"/>
              <a:t>ExertionEvaluator</a:t>
            </a:r>
          </a:p>
          <a:p>
            <a:pPr lvl="1"/>
            <a:r>
              <a:rPr lang="en-US" dirty="0" smtClean="0"/>
              <a:t>Use remote services</a:t>
            </a:r>
          </a:p>
          <a:p>
            <a:pPr lvl="1"/>
            <a:r>
              <a:rPr lang="en-US" dirty="0" smtClean="0"/>
              <a:t>Require Task object</a:t>
            </a:r>
          </a:p>
          <a:p>
            <a:pPr lvl="2"/>
            <a:r>
              <a:rPr lang="en-US" dirty="0" smtClean="0"/>
              <a:t>Service type</a:t>
            </a:r>
          </a:p>
          <a:p>
            <a:pPr lvl="2"/>
            <a:r>
              <a:rPr lang="en-US" dirty="0" smtClean="0"/>
              <a:t>Service op</a:t>
            </a:r>
          </a:p>
          <a:p>
            <a:pPr lvl="2"/>
            <a:r>
              <a:rPr lang="en-US" dirty="0" smtClean="0"/>
              <a:t>Provider name (optional)</a:t>
            </a:r>
          </a:p>
          <a:p>
            <a:pPr lvl="2"/>
            <a:r>
              <a:rPr lang="en-US" dirty="0" smtClean="0"/>
              <a:t>Context (service op argument)</a:t>
            </a:r>
          </a:p>
          <a:p>
            <a:pPr lvl="3"/>
            <a:endParaRPr lang="en-US" dirty="0" smtClean="0"/>
          </a:p>
        </p:txBody>
      </p:sp>
      <p:grpSp>
        <p:nvGrpSpPr>
          <p:cNvPr id="94" name="Group 93"/>
          <p:cNvGrpSpPr/>
          <p:nvPr/>
        </p:nvGrpSpPr>
        <p:grpSpPr>
          <a:xfrm>
            <a:off x="4920345" y="4147463"/>
            <a:ext cx="4197228" cy="1523993"/>
            <a:chOff x="4920345" y="4147463"/>
            <a:chExt cx="4197228" cy="1523993"/>
          </a:xfrm>
        </p:grpSpPr>
        <p:sp>
          <p:nvSpPr>
            <p:cNvPr id="49" name="Rectangle 48"/>
            <p:cNvSpPr/>
            <p:nvPr/>
          </p:nvSpPr>
          <p:spPr>
            <a:xfrm>
              <a:off x="7746778" y="4147463"/>
              <a:ext cx="12566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provider name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121017" y="5290463"/>
              <a:ext cx="99655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service ops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4920345" y="4267195"/>
              <a:ext cx="2547266" cy="140426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45720" rIns="45720" rtlCol="0" anchor="t" anchorCtr="0"/>
            <a:lstStyle/>
            <a:p>
              <a:pPr algn="ctr"/>
              <a:r>
                <a:rPr lang="en-US" sz="1600" dirty="0" smtClean="0"/>
                <a:t>Engineering Air Vehicle Provider</a:t>
              </a:r>
            </a:p>
            <a:p>
              <a:pPr algn="ctr"/>
              <a:r>
                <a:rPr lang="en-US" sz="1200" dirty="0" smtClean="0"/>
                <a:t>(AirVehicleInterface)</a:t>
              </a:r>
            </a:p>
            <a:p>
              <a:pPr algn="ctr">
                <a:spcBef>
                  <a:spcPts val="600"/>
                </a:spcBef>
              </a:pPr>
              <a:r>
                <a:rPr lang="en-US" sz="1600" i="1" dirty="0" smtClean="0"/>
                <a:t>doMstcGeomService</a:t>
              </a:r>
            </a:p>
            <a:p>
              <a:pPr algn="ctr"/>
              <a:r>
                <a:rPr lang="en-US" sz="1600" i="1" dirty="0" smtClean="0"/>
                <a:t>executeAwave</a:t>
              </a:r>
            </a:p>
            <a:p>
              <a:pPr algn="ctr"/>
              <a:endParaRPr lang="en-US" sz="1600" i="1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629420" y="5399317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868908" y="5159830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966865" y="4397824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49" idx="1"/>
              <a:endCxn id="58" idx="3"/>
            </p:cNvCxnSpPr>
            <p:nvPr/>
          </p:nvCxnSpPr>
          <p:spPr>
            <a:xfrm flipH="1">
              <a:off x="7195465" y="4301352"/>
              <a:ext cx="551313" cy="19444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0" idx="1"/>
              <a:endCxn id="57" idx="3"/>
            </p:cNvCxnSpPr>
            <p:nvPr/>
          </p:nvCxnSpPr>
          <p:spPr>
            <a:xfrm flipH="1" flipV="1">
              <a:off x="7097508" y="5257802"/>
              <a:ext cx="1023509" cy="1865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0" idx="1"/>
              <a:endCxn id="56" idx="3"/>
            </p:cNvCxnSpPr>
            <p:nvPr/>
          </p:nvCxnSpPr>
          <p:spPr>
            <a:xfrm flipH="1">
              <a:off x="6858020" y="5444352"/>
              <a:ext cx="1262997" cy="5293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7938626" y="4528463"/>
              <a:ext cx="10647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</a:rPr>
                <a:t>service type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64" name="Straight Connector 63"/>
            <p:cNvCxnSpPr>
              <a:stCxn id="63" idx="1"/>
              <a:endCxn id="65" idx="3"/>
            </p:cNvCxnSpPr>
            <p:nvPr/>
          </p:nvCxnSpPr>
          <p:spPr>
            <a:xfrm flipH="1">
              <a:off x="6858015" y="4682352"/>
              <a:ext cx="1080611" cy="29242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6629415" y="4876802"/>
              <a:ext cx="228600" cy="19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51100" y="1741498"/>
            <a:ext cx="1464129" cy="1948770"/>
            <a:chOff x="5382985" y="1752600"/>
            <a:chExt cx="1905000" cy="2209800"/>
          </a:xfrm>
        </p:grpSpPr>
        <p:sp>
          <p:nvSpPr>
            <p:cNvPr id="17" name="Rounded Rectangle 16"/>
            <p:cNvSpPr/>
            <p:nvPr/>
          </p:nvSpPr>
          <p:spPr>
            <a:xfrm>
              <a:off x="5382985" y="1752600"/>
              <a:ext cx="1905000" cy="2209800"/>
            </a:xfrm>
            <a:prstGeom prst="roundRect">
              <a:avLst>
                <a:gd name="adj" fmla="val 9849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45720" rIns="45720" rtlCol="0" anchor="t" anchorCtr="0"/>
            <a:lstStyle/>
            <a:p>
              <a:pPr algn="ctr"/>
              <a:r>
                <a:rPr lang="en-US" sz="1400" i="1" dirty="0" smtClean="0"/>
                <a:t>ExertionEvaluator</a:t>
              </a:r>
              <a:endParaRPr lang="en-US" sz="14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553074" y="2146941"/>
              <a:ext cx="1564822" cy="107737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400" i="1" dirty="0" smtClean="0"/>
                <a:t>Task</a:t>
              </a:r>
              <a:endParaRPr lang="en-US" sz="1400" i="1" dirty="0"/>
            </a:p>
          </p:txBody>
        </p:sp>
        <p:grpSp>
          <p:nvGrpSpPr>
            <p:cNvPr id="19" name="Group 12"/>
            <p:cNvGrpSpPr/>
            <p:nvPr/>
          </p:nvGrpSpPr>
          <p:grpSpPr>
            <a:xfrm>
              <a:off x="5673654" y="2512642"/>
              <a:ext cx="1323662" cy="603167"/>
              <a:chOff x="830778" y="5143500"/>
              <a:chExt cx="1295400" cy="857250"/>
            </a:xfrm>
          </p:grpSpPr>
          <p:sp>
            <p:nvSpPr>
              <p:cNvPr id="21" name="AutoShape 37"/>
              <p:cNvSpPr>
                <a:spLocks noChangeArrowheads="1"/>
              </p:cNvSpPr>
              <p:nvPr/>
            </p:nvSpPr>
            <p:spPr bwMode="auto">
              <a:xfrm>
                <a:off x="830778" y="5619750"/>
                <a:ext cx="1295400" cy="381000"/>
              </a:xfrm>
              <a:prstGeom prst="roundRect">
                <a:avLst>
                  <a:gd name="adj" fmla="val 50000"/>
                </a:avLst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 anchor="ctr" anchorCtr="0">
                <a:prstTxWarp prst="textNoShape">
                  <a:avLst/>
                </a:prstTxWarp>
                <a:flatTx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Context</a:t>
                </a:r>
                <a:endParaRPr lang="en-US" sz="1200" dirty="0">
                  <a:solidFill>
                    <a:schemeClr val="tx1"/>
                  </a:solidFill>
                  <a:cs typeface="Courier New" pitchFamily="49" charset="0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830778" y="5143500"/>
                <a:ext cx="1295400" cy="381000"/>
              </a:xfrm>
              <a:prstGeom prst="roundRect">
                <a:avLst>
                  <a:gd name="adj" fmla="val 50000"/>
                </a:avLst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US" sz="1400" dirty="0" smtClean="0"/>
                  <a:t>Signature</a:t>
                </a:r>
                <a:endParaRPr lang="en-US" sz="1400" dirty="0"/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5816847" y="3332246"/>
              <a:ext cx="1037276" cy="476071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sz="1100" dirty="0" smtClean="0"/>
                <a:t>evaluator value</a:t>
              </a:r>
              <a:endParaRPr lang="en-US" sz="1100" dirty="0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7746779" y="1785260"/>
            <a:ext cx="1256626" cy="49244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provider name</a:t>
            </a:r>
          </a:p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(optional)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191101" y="2656127"/>
            <a:ext cx="926921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service op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564101" y="2645223"/>
            <a:ext cx="228600" cy="195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162814" y="2177139"/>
            <a:ext cx="228600" cy="195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stCxn id="74" idx="1"/>
            <a:endCxn id="22" idx="3"/>
          </p:cNvCxnSpPr>
          <p:nvPr/>
        </p:nvCxnSpPr>
        <p:spPr>
          <a:xfrm flipH="1" flipV="1">
            <a:off x="7091829" y="2529965"/>
            <a:ext cx="1099272" cy="28005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73" idx="1"/>
            <a:endCxn id="22" idx="3"/>
          </p:cNvCxnSpPr>
          <p:nvPr/>
        </p:nvCxnSpPr>
        <p:spPr>
          <a:xfrm flipH="1">
            <a:off x="7091829" y="2031482"/>
            <a:ext cx="654950" cy="4984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938626" y="2313027"/>
            <a:ext cx="1064779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service type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2" name="Straight Connector 81"/>
          <p:cNvCxnSpPr>
            <a:stCxn id="81" idx="1"/>
            <a:endCxn id="22" idx="3"/>
          </p:cNvCxnSpPr>
          <p:nvPr/>
        </p:nvCxnSpPr>
        <p:spPr>
          <a:xfrm flipH="1">
            <a:off x="7091829" y="2466916"/>
            <a:ext cx="846797" cy="630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618530" y="2373081"/>
            <a:ext cx="228600" cy="1959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028700" y="6248400"/>
            <a:ext cx="70866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i="1" dirty="0" err="1" smtClean="0"/>
              <a:t>ExertionEvaluators</a:t>
            </a:r>
            <a:r>
              <a:rPr lang="en-US" b="1" i="1" dirty="0" smtClean="0"/>
              <a:t> typically produce aggregate forms of data.</a:t>
            </a:r>
            <a:endParaRPr lang="en-US" b="1" i="1" dirty="0"/>
          </a:p>
        </p:txBody>
      </p:sp>
    </p:spTree>
  </p:cSld>
  <p:clrMapOvr>
    <a:masterClrMapping/>
  </p:clrMapOvr>
  <p:transition xmlns:p14="http://schemas.microsoft.com/office/powerpoint/2010/main" advTm="6860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/>
          <a:lstStyle/>
          <a:p>
            <a:r>
              <a:rPr lang="en-US" dirty="0"/>
              <a:t>SORCER </a:t>
            </a:r>
            <a:r>
              <a:rPr lang="en-US" dirty="0" err="1"/>
              <a:t>Vars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half" idx="4294967295"/>
          </p:nvPr>
        </p:nvSpPr>
        <p:spPr>
          <a:xfrm>
            <a:off x="0" y="1600200"/>
            <a:ext cx="3733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Mathematics</a:t>
            </a:r>
          </a:p>
          <a:p>
            <a:pPr lvl="1"/>
            <a:r>
              <a:rPr lang="en-US" dirty="0" smtClean="0"/>
              <a:t>Independent variables</a:t>
            </a:r>
          </a:p>
          <a:p>
            <a:pPr lvl="1"/>
            <a:r>
              <a:rPr lang="en-US" dirty="0" smtClean="0"/>
              <a:t>Functions</a:t>
            </a:r>
          </a:p>
          <a:p>
            <a:pPr lvl="1"/>
            <a:r>
              <a:rPr lang="en-US" dirty="0" smtClean="0"/>
              <a:t>Composite functions</a:t>
            </a:r>
          </a:p>
          <a:p>
            <a:r>
              <a:rPr lang="en-US" dirty="0" smtClean="0"/>
              <a:t>Demand-driven</a:t>
            </a:r>
          </a:p>
          <a:p>
            <a:r>
              <a:rPr lang="en-US" dirty="0" smtClean="0"/>
              <a:t>Multi-fidelity</a:t>
            </a:r>
          </a:p>
          <a:p>
            <a:r>
              <a:rPr lang="en-US" dirty="0" smtClean="0"/>
              <a:t>Objects in Vars</a:t>
            </a:r>
          </a:p>
          <a:p>
            <a:pPr lvl="1"/>
            <a:r>
              <a:rPr lang="en-US" dirty="0" smtClean="0"/>
              <a:t>Evaluator</a:t>
            </a:r>
          </a:p>
          <a:p>
            <a:pPr lvl="1"/>
            <a:r>
              <a:rPr lang="en-US" dirty="0" smtClean="0"/>
              <a:t>Filter</a:t>
            </a:r>
          </a:p>
          <a:p>
            <a:pPr lvl="1"/>
            <a:r>
              <a:rPr lang="en-US" dirty="0" smtClean="0"/>
              <a:t>Persister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</p:txBody>
      </p:sp>
      <p:sp>
        <p:nvSpPr>
          <p:cNvPr id="66" name="Rounded Rectangle 65"/>
          <p:cNvSpPr/>
          <p:nvPr/>
        </p:nvSpPr>
        <p:spPr>
          <a:xfrm>
            <a:off x="4779413" y="1688063"/>
            <a:ext cx="3505200" cy="1295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600" dirty="0" smtClean="0"/>
              <a:t>Var: y1v</a:t>
            </a:r>
            <a:endParaRPr lang="en-US" sz="1600" dirty="0"/>
          </a:p>
        </p:txBody>
      </p:sp>
      <p:sp>
        <p:nvSpPr>
          <p:cNvPr id="68" name="Right Arrow Callout 67"/>
          <p:cNvSpPr/>
          <p:nvPr/>
        </p:nvSpPr>
        <p:spPr>
          <a:xfrm>
            <a:off x="4901879" y="2182375"/>
            <a:ext cx="2392134" cy="54915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43077"/>
            </a:avLst>
          </a:prstGeom>
          <a:ln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evaluator reference</a:t>
            </a:r>
            <a:endParaRPr lang="en-US" sz="1400" dirty="0"/>
          </a:p>
        </p:txBody>
      </p:sp>
      <p:sp>
        <p:nvSpPr>
          <p:cNvPr id="69" name="Oval 68"/>
          <p:cNvSpPr/>
          <p:nvPr/>
        </p:nvSpPr>
        <p:spPr>
          <a:xfrm>
            <a:off x="7304588" y="2292870"/>
            <a:ext cx="851573" cy="328164"/>
          </a:xfrm>
          <a:prstGeom prst="ellips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/>
              <a:t>y1v value</a:t>
            </a:r>
            <a:endParaRPr lang="en-US" sz="1200" dirty="0"/>
          </a:p>
        </p:txBody>
      </p:sp>
      <p:sp>
        <p:nvSpPr>
          <p:cNvPr id="70" name="Oval 69"/>
          <p:cNvSpPr/>
          <p:nvPr/>
        </p:nvSpPr>
        <p:spPr>
          <a:xfrm>
            <a:off x="6071529" y="2197277"/>
            <a:ext cx="917685" cy="519351"/>
          </a:xfrm>
          <a:prstGeom prst="ellips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200" dirty="0" smtClean="0"/>
              <a:t>evaluator value</a:t>
            </a:r>
            <a:endParaRPr lang="en-US" sz="1200" dirty="0"/>
          </a:p>
        </p:txBody>
      </p:sp>
      <p:cxnSp>
        <p:nvCxnSpPr>
          <p:cNvPr id="71" name="Straight Connector 26"/>
          <p:cNvCxnSpPr>
            <a:stCxn id="18" idx="0"/>
            <a:endCxn id="68" idx="2"/>
          </p:cNvCxnSpPr>
          <p:nvPr/>
        </p:nvCxnSpPr>
        <p:spPr>
          <a:xfrm rot="16200000" flipV="1">
            <a:off x="5053382" y="3095254"/>
            <a:ext cx="730910" cy="345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688499" y="3462437"/>
            <a:ext cx="2550501" cy="2667453"/>
            <a:chOff x="4871385" y="3831770"/>
            <a:chExt cx="2550501" cy="2667453"/>
          </a:xfrm>
        </p:grpSpPr>
        <p:grpSp>
          <p:nvGrpSpPr>
            <p:cNvPr id="82" name="Group 81"/>
            <p:cNvGrpSpPr/>
            <p:nvPr/>
          </p:nvGrpSpPr>
          <p:grpSpPr>
            <a:xfrm>
              <a:off x="5070573" y="3930196"/>
              <a:ext cx="2351313" cy="2569027"/>
              <a:chOff x="6801404" y="3668486"/>
              <a:chExt cx="2351313" cy="256902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7591196" y="4234554"/>
                <a:ext cx="1464129" cy="1948770"/>
                <a:chOff x="5382985" y="1752600"/>
                <a:chExt cx="1905000" cy="2209800"/>
              </a:xfrm>
            </p:grpSpPr>
            <p:sp>
              <p:nvSpPr>
                <p:cNvPr id="76" name="Rounded Rectangle 75"/>
                <p:cNvSpPr/>
                <p:nvPr/>
              </p:nvSpPr>
              <p:spPr>
                <a:xfrm>
                  <a:off x="5382985" y="1752600"/>
                  <a:ext cx="1905000" cy="2209800"/>
                </a:xfrm>
                <a:prstGeom prst="roundRect">
                  <a:avLst>
                    <a:gd name="adj" fmla="val 9849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t" anchorCtr="0"/>
                <a:lstStyle/>
                <a:p>
                  <a:pPr algn="ctr"/>
                  <a:r>
                    <a:rPr lang="en-US" sz="1400" i="1" dirty="0" smtClean="0"/>
                    <a:t>ExertionEvaluator</a:t>
                  </a:r>
                  <a:endParaRPr lang="en-US" sz="1400" dirty="0"/>
                </a:p>
              </p:txBody>
            </p:sp>
            <p:sp>
              <p:nvSpPr>
                <p:cNvPr id="77" name="Rounded Rectangle 76"/>
                <p:cNvSpPr/>
                <p:nvPr/>
              </p:nvSpPr>
              <p:spPr>
                <a:xfrm>
                  <a:off x="5553074" y="2146941"/>
                  <a:ext cx="1564822" cy="1077371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sz="1400" i="1" dirty="0" smtClean="0"/>
                    <a:t>Task</a:t>
                  </a:r>
                  <a:endParaRPr lang="en-US" sz="1400" i="1" dirty="0"/>
                </a:p>
              </p:txBody>
            </p:sp>
            <p:grpSp>
              <p:nvGrpSpPr>
                <p:cNvPr id="78" name="Group 12"/>
                <p:cNvGrpSpPr/>
                <p:nvPr/>
              </p:nvGrpSpPr>
              <p:grpSpPr>
                <a:xfrm>
                  <a:off x="5673654" y="2512642"/>
                  <a:ext cx="1323662" cy="603167"/>
                  <a:chOff x="830778" y="5143500"/>
                  <a:chExt cx="1295400" cy="857250"/>
                </a:xfrm>
              </p:grpSpPr>
              <p:sp>
                <p:nvSpPr>
                  <p:cNvPr id="80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830778" y="561975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none" anchor="ctr" anchorCtr="0">
                    <a:prstTxWarp prst="textNoShape">
                      <a:avLst/>
                    </a:prstTxWarp>
                    <a:flatTx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tx1"/>
                        </a:solidFill>
                      </a:rPr>
                      <a:t>Context</a:t>
                    </a:r>
                    <a:endParaRPr lang="en-US" sz="1200" dirty="0">
                      <a:solidFill>
                        <a:schemeClr val="tx1"/>
                      </a:solidFill>
                      <a:cs typeface="Courier New" pitchFamily="49" charset="0"/>
                    </a:endParaRPr>
                  </a:p>
                </p:txBody>
              </p:sp>
              <p:sp>
                <p:nvSpPr>
                  <p:cNvPr id="81" name="Rounded Rectangle 80"/>
                  <p:cNvSpPr/>
                  <p:nvPr/>
                </p:nvSpPr>
                <p:spPr>
                  <a:xfrm>
                    <a:off x="830778" y="514350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/>
                    <a:r>
                      <a:rPr lang="en-US" sz="1400" dirty="0" smtClean="0"/>
                      <a:t>Signature</a:t>
                    </a:r>
                    <a:endParaRPr lang="en-US" sz="1400" dirty="0"/>
                  </a:p>
                </p:txBody>
              </p:sp>
            </p:grpSp>
            <p:sp>
              <p:nvSpPr>
                <p:cNvPr id="79" name="Oval 78"/>
                <p:cNvSpPr/>
                <p:nvPr/>
              </p:nvSpPr>
              <p:spPr>
                <a:xfrm>
                  <a:off x="5816847" y="3332246"/>
                  <a:ext cx="1037276" cy="476071"/>
                </a:xfrm>
                <a:prstGeom prst="ellipse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 smtClean="0"/>
                    <a:t>evaluator value</a:t>
                  </a:r>
                  <a:endParaRPr lang="en-US" sz="1100" dirty="0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7264655" y="4016840"/>
                <a:ext cx="1464129" cy="1948770"/>
                <a:chOff x="5382985" y="1752600"/>
                <a:chExt cx="1905000" cy="2209800"/>
              </a:xfrm>
            </p:grpSpPr>
            <p:sp>
              <p:nvSpPr>
                <p:cNvPr id="56" name="Rounded Rectangle 55"/>
                <p:cNvSpPr/>
                <p:nvPr/>
              </p:nvSpPr>
              <p:spPr>
                <a:xfrm>
                  <a:off x="5382985" y="1752600"/>
                  <a:ext cx="1905000" cy="2209800"/>
                </a:xfrm>
                <a:prstGeom prst="roundRect">
                  <a:avLst>
                    <a:gd name="adj" fmla="val 9849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t" anchorCtr="0"/>
                <a:lstStyle/>
                <a:p>
                  <a:pPr algn="ctr"/>
                  <a:r>
                    <a:rPr lang="en-US" sz="1400" i="1" dirty="0" smtClean="0"/>
                    <a:t>ExertionEvaluator</a:t>
                  </a:r>
                  <a:endParaRPr lang="en-US" sz="1400" dirty="0"/>
                </a:p>
              </p:txBody>
            </p:sp>
            <p:sp>
              <p:nvSpPr>
                <p:cNvPr id="57" name="Rounded Rectangle 56"/>
                <p:cNvSpPr/>
                <p:nvPr/>
              </p:nvSpPr>
              <p:spPr>
                <a:xfrm>
                  <a:off x="5553074" y="2146941"/>
                  <a:ext cx="1564822" cy="1077371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sz="1400" i="1" dirty="0" smtClean="0"/>
                    <a:t>Task</a:t>
                  </a:r>
                  <a:endParaRPr lang="en-US" sz="1400" i="1" dirty="0"/>
                </a:p>
              </p:txBody>
            </p:sp>
            <p:grpSp>
              <p:nvGrpSpPr>
                <p:cNvPr id="67" name="Group 12"/>
                <p:cNvGrpSpPr/>
                <p:nvPr/>
              </p:nvGrpSpPr>
              <p:grpSpPr>
                <a:xfrm>
                  <a:off x="5673654" y="2512642"/>
                  <a:ext cx="1323662" cy="603167"/>
                  <a:chOff x="830778" y="5143500"/>
                  <a:chExt cx="1295400" cy="857250"/>
                </a:xfrm>
              </p:grpSpPr>
              <p:sp>
                <p:nvSpPr>
                  <p:cNvPr id="73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830778" y="561975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none" anchor="ctr" anchorCtr="0">
                    <a:prstTxWarp prst="textNoShape">
                      <a:avLst/>
                    </a:prstTxWarp>
                    <a:flatTx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tx1"/>
                        </a:solidFill>
                      </a:rPr>
                      <a:t>Context</a:t>
                    </a:r>
                    <a:endParaRPr lang="en-US" sz="1200" dirty="0">
                      <a:solidFill>
                        <a:schemeClr val="tx1"/>
                      </a:solidFill>
                      <a:cs typeface="Courier New" pitchFamily="49" charset="0"/>
                    </a:endParaRPr>
                  </a:p>
                </p:txBody>
              </p:sp>
              <p:sp>
                <p:nvSpPr>
                  <p:cNvPr id="74" name="Rounded Rectangle 73"/>
                  <p:cNvSpPr/>
                  <p:nvPr/>
                </p:nvSpPr>
                <p:spPr>
                  <a:xfrm>
                    <a:off x="830778" y="514350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/>
                    <a:r>
                      <a:rPr lang="en-US" sz="1400" dirty="0" smtClean="0"/>
                      <a:t>Signature</a:t>
                    </a:r>
                    <a:endParaRPr lang="en-US" sz="1400" dirty="0"/>
                  </a:p>
                </p:txBody>
              </p:sp>
            </p:grpSp>
            <p:sp>
              <p:nvSpPr>
                <p:cNvPr id="72" name="Oval 71"/>
                <p:cNvSpPr/>
                <p:nvPr/>
              </p:nvSpPr>
              <p:spPr>
                <a:xfrm>
                  <a:off x="5816847" y="3332246"/>
                  <a:ext cx="1037276" cy="476071"/>
                </a:xfrm>
                <a:prstGeom prst="ellipse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 smtClean="0"/>
                    <a:t>evaluator value</a:t>
                  </a:r>
                  <a:endParaRPr lang="en-US" sz="1100" dirty="0"/>
                </a:p>
              </p:txBody>
            </p:sp>
          </p:grpSp>
          <p:grpSp>
            <p:nvGrpSpPr>
              <p:cNvPr id="28" name="Group 27"/>
              <p:cNvGrpSpPr/>
              <p:nvPr/>
            </p:nvGrpSpPr>
            <p:grpSpPr>
              <a:xfrm>
                <a:off x="6938083" y="3788239"/>
                <a:ext cx="1464129" cy="1948770"/>
                <a:chOff x="5382985" y="1752600"/>
                <a:chExt cx="1905000" cy="2209800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5382985" y="1752600"/>
                  <a:ext cx="1905000" cy="2209800"/>
                </a:xfrm>
                <a:prstGeom prst="roundRect">
                  <a:avLst>
                    <a:gd name="adj" fmla="val 9849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t" anchorCtr="0"/>
                <a:lstStyle/>
                <a:p>
                  <a:pPr algn="ctr"/>
                  <a:r>
                    <a:rPr lang="en-US" sz="1400" i="1" dirty="0" smtClean="0"/>
                    <a:t>ExertionEvaluator</a:t>
                  </a:r>
                  <a:endParaRPr lang="en-US" sz="1400" dirty="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5553074" y="2146941"/>
                  <a:ext cx="1564822" cy="1077371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en-US" sz="1400" i="1" dirty="0" smtClean="0"/>
                    <a:t>Task</a:t>
                  </a:r>
                  <a:endParaRPr lang="en-US" sz="1400" i="1" dirty="0"/>
                </a:p>
              </p:txBody>
            </p:sp>
            <p:grpSp>
              <p:nvGrpSpPr>
                <p:cNvPr id="31" name="Group 12"/>
                <p:cNvGrpSpPr/>
                <p:nvPr/>
              </p:nvGrpSpPr>
              <p:grpSpPr>
                <a:xfrm>
                  <a:off x="5673654" y="2512642"/>
                  <a:ext cx="1323662" cy="603167"/>
                  <a:chOff x="830778" y="5143500"/>
                  <a:chExt cx="1295400" cy="857250"/>
                </a:xfrm>
              </p:grpSpPr>
              <p:sp>
                <p:nvSpPr>
                  <p:cNvPr id="33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830778" y="561975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headEnd/>
                    <a:tailEnd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none" anchor="ctr" anchorCtr="0">
                    <a:prstTxWarp prst="textNoShape">
                      <a:avLst/>
                    </a:prstTxWarp>
                    <a:flatTx/>
                  </a:bodyPr>
                  <a:lstStyle/>
                  <a:p>
                    <a:pPr algn="ctr"/>
                    <a:r>
                      <a:rPr lang="en-US" sz="1400" dirty="0" smtClean="0">
                        <a:solidFill>
                          <a:schemeClr val="tx1"/>
                        </a:solidFill>
                      </a:rPr>
                      <a:t>Context</a:t>
                    </a:r>
                    <a:endParaRPr lang="en-US" sz="1200" dirty="0">
                      <a:solidFill>
                        <a:schemeClr val="tx1"/>
                      </a:solidFill>
                      <a:cs typeface="Courier New" pitchFamily="49" charset="0"/>
                    </a:endParaRPr>
                  </a:p>
                </p:txBody>
              </p:sp>
              <p:sp>
                <p:nvSpPr>
                  <p:cNvPr id="34" name="Rounded Rectangle 33"/>
                  <p:cNvSpPr/>
                  <p:nvPr/>
                </p:nvSpPr>
                <p:spPr>
                  <a:xfrm>
                    <a:off x="830778" y="514350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/>
                    <a:r>
                      <a:rPr lang="en-US" sz="1400" dirty="0" smtClean="0"/>
                      <a:t>Signature</a:t>
                    </a:r>
                    <a:endParaRPr lang="en-US" sz="1400" dirty="0"/>
                  </a:p>
                </p:txBody>
              </p:sp>
            </p:grpSp>
            <p:sp>
              <p:nvSpPr>
                <p:cNvPr id="32" name="Oval 31"/>
                <p:cNvSpPr/>
                <p:nvPr/>
              </p:nvSpPr>
              <p:spPr>
                <a:xfrm>
                  <a:off x="5816847" y="3332246"/>
                  <a:ext cx="1037276" cy="476071"/>
                </a:xfrm>
                <a:prstGeom prst="ellipse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>
                  <a:spAutoFit/>
                </a:bodyPr>
                <a:lstStyle/>
                <a:p>
                  <a:pPr algn="ctr"/>
                  <a:r>
                    <a:rPr lang="en-US" sz="1100" dirty="0" smtClean="0"/>
                    <a:t>evaluator value</a:t>
                  </a:r>
                  <a:endParaRPr lang="en-US" sz="1100" dirty="0"/>
                </a:p>
              </p:txBody>
            </p:sp>
          </p:grpSp>
          <p:sp>
            <p:nvSpPr>
              <p:cNvPr id="35" name="Rectangle 34"/>
              <p:cNvSpPr/>
              <p:nvPr/>
            </p:nvSpPr>
            <p:spPr>
              <a:xfrm>
                <a:off x="6801404" y="3668486"/>
                <a:ext cx="2351313" cy="2569027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871385" y="3831770"/>
              <a:ext cx="1464129" cy="1948770"/>
              <a:chOff x="5382985" y="1752600"/>
              <a:chExt cx="1905000" cy="22098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5382985" y="1752600"/>
                <a:ext cx="1905000" cy="2209800"/>
              </a:xfrm>
              <a:prstGeom prst="roundRect">
                <a:avLst>
                  <a:gd name="adj" fmla="val 9849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45720" rIns="45720" rtlCol="0" anchor="t" anchorCtr="0"/>
              <a:lstStyle/>
              <a:p>
                <a:pPr algn="ctr"/>
                <a:r>
                  <a:rPr lang="en-US" sz="1400" i="1" dirty="0" smtClean="0"/>
                  <a:t>ExertionEvaluator</a:t>
                </a:r>
                <a:endParaRPr lang="en-US" sz="1400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5553074" y="2146941"/>
                <a:ext cx="1564822" cy="1077371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i="1" dirty="0" smtClean="0"/>
                  <a:t>Task</a:t>
                </a:r>
                <a:endParaRPr lang="en-US" sz="1400" i="1" dirty="0"/>
              </a:p>
            </p:txBody>
          </p:sp>
          <p:grpSp>
            <p:nvGrpSpPr>
              <p:cNvPr id="20" name="Group 12"/>
              <p:cNvGrpSpPr/>
              <p:nvPr/>
            </p:nvGrpSpPr>
            <p:grpSpPr>
              <a:xfrm>
                <a:off x="5673654" y="2512642"/>
                <a:ext cx="1323662" cy="603167"/>
                <a:chOff x="830778" y="5143500"/>
                <a:chExt cx="1295400" cy="857250"/>
              </a:xfrm>
            </p:grpSpPr>
            <p:sp>
              <p:nvSpPr>
                <p:cNvPr id="22" name="AutoShape 37"/>
                <p:cNvSpPr>
                  <a:spLocks noChangeArrowheads="1"/>
                </p:cNvSpPr>
                <p:nvPr/>
              </p:nvSpPr>
              <p:spPr bwMode="auto">
                <a:xfrm>
                  <a:off x="830778" y="5619750"/>
                  <a:ext cx="1295400" cy="381000"/>
                </a:xfrm>
                <a:prstGeom prst="roundRect">
                  <a:avLst>
                    <a:gd name="adj" fmla="val 50000"/>
                  </a:avLst>
                </a:prstGeom>
                <a:ln>
                  <a:headEnd/>
                  <a:tailEnd/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none" anchor="ctr" anchorCtr="0">
                  <a:prstTxWarp prst="textNoShape">
                    <a:avLst/>
                  </a:prstTxWarp>
                  <a:flatTx/>
                </a:bodyPr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Context</a:t>
                  </a:r>
                  <a:endParaRPr lang="en-US" sz="1200" dirty="0">
                    <a:solidFill>
                      <a:schemeClr val="tx1"/>
                    </a:solidFill>
                    <a:cs typeface="Courier New" pitchFamily="49" charset="0"/>
                  </a:endParaRPr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830778" y="5143500"/>
                  <a:ext cx="1295400" cy="381000"/>
                </a:xfrm>
                <a:prstGeom prst="roundRect">
                  <a:avLst>
                    <a:gd name="adj" fmla="val 50000"/>
                  </a:avLst>
                </a:prstGeom>
                <a:ln/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:r>
                    <a:rPr lang="en-US" sz="1400" dirty="0" smtClean="0"/>
                    <a:t>Signature</a:t>
                  </a:r>
                  <a:endParaRPr lang="en-US" sz="1400" dirty="0"/>
                </a:p>
              </p:txBody>
            </p:sp>
          </p:grpSp>
          <p:sp>
            <p:nvSpPr>
              <p:cNvPr id="21" name="Oval 20"/>
              <p:cNvSpPr/>
              <p:nvPr/>
            </p:nvSpPr>
            <p:spPr>
              <a:xfrm>
                <a:off x="5816847" y="3332246"/>
                <a:ext cx="1037276" cy="476071"/>
              </a:xfrm>
              <a:prstGeom prst="ellips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>
                <a:spAutoFit/>
              </a:bodyPr>
              <a:lstStyle/>
              <a:p>
                <a:pPr algn="ctr"/>
                <a:r>
                  <a:rPr lang="en-US" sz="1100" dirty="0" smtClean="0"/>
                  <a:t>evaluator value</a:t>
                </a:r>
                <a:endParaRPr lang="en-US" sz="1100" dirty="0"/>
              </a:p>
            </p:txBody>
          </p:sp>
        </p:grpSp>
      </p:grpSp>
      <p:sp>
        <p:nvSpPr>
          <p:cNvPr id="84" name="Rectangle 83"/>
          <p:cNvSpPr/>
          <p:nvPr/>
        </p:nvSpPr>
        <p:spPr>
          <a:xfrm>
            <a:off x="7821074" y="4703422"/>
            <a:ext cx="1138453" cy="3077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multi-fidelity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5" name="Straight Connector 84"/>
          <p:cNvCxnSpPr>
            <a:stCxn id="84" idx="1"/>
            <a:endCxn id="35" idx="3"/>
          </p:cNvCxnSpPr>
          <p:nvPr/>
        </p:nvCxnSpPr>
        <p:spPr>
          <a:xfrm flipH="1" flipV="1">
            <a:off x="7239000" y="4845377"/>
            <a:ext cx="582074" cy="119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advTm="7827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086600" cy="990600"/>
          </a:xfrm>
        </p:spPr>
        <p:txBody>
          <a:bodyPr/>
          <a:lstStyle/>
          <a:p>
            <a:r>
              <a:rPr lang="en-US" dirty="0"/>
              <a:t>SORCER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1600200"/>
            <a:ext cx="3755571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Collection of vars</a:t>
            </a:r>
          </a:p>
          <a:p>
            <a:r>
              <a:rPr lang="en-US" dirty="0" smtClean="0"/>
              <a:t>May be published as a provider</a:t>
            </a:r>
          </a:p>
          <a:p>
            <a:r>
              <a:rPr lang="en-US" dirty="0" smtClean="0"/>
              <a:t>Single model query</a:t>
            </a:r>
          </a:p>
          <a:p>
            <a:pPr lvl="1"/>
            <a:r>
              <a:rPr lang="en-US" dirty="0" smtClean="0"/>
              <a:t>Set Xs, get Ys</a:t>
            </a:r>
          </a:p>
          <a:p>
            <a:pPr lvl="1"/>
            <a:r>
              <a:rPr lang="en-US" dirty="0" smtClean="0"/>
              <a:t>Behaves like shared memory</a:t>
            </a:r>
          </a:p>
          <a:p>
            <a:r>
              <a:rPr lang="en-US" dirty="0" smtClean="0"/>
              <a:t>Table model query</a:t>
            </a:r>
          </a:p>
          <a:p>
            <a:pPr lvl="1"/>
            <a:r>
              <a:rPr lang="en-US" dirty="0" smtClean="0"/>
              <a:t>Rows of Xs</a:t>
            </a:r>
          </a:p>
          <a:p>
            <a:pPr lvl="1"/>
            <a:r>
              <a:rPr lang="en-US" dirty="0" smtClean="0"/>
              <a:t>Creates new isolated model objects</a:t>
            </a:r>
          </a:p>
          <a:p>
            <a:pPr lvl="1"/>
            <a:r>
              <a:rPr lang="en-US" dirty="0" smtClean="0"/>
              <a:t>Executes in parallel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4430490" y="1654631"/>
            <a:ext cx="4604658" cy="4495800"/>
            <a:chOff x="4234542" y="1600201"/>
            <a:chExt cx="4604658" cy="4495800"/>
          </a:xfrm>
        </p:grpSpPr>
        <p:sp>
          <p:nvSpPr>
            <p:cNvPr id="4" name="Rounded Rectangle 3"/>
            <p:cNvSpPr/>
            <p:nvPr/>
          </p:nvSpPr>
          <p:spPr>
            <a:xfrm>
              <a:off x="4234542" y="1600201"/>
              <a:ext cx="4179203" cy="4495800"/>
            </a:xfrm>
            <a:prstGeom prst="roundRect">
              <a:avLst>
                <a:gd name="adj" fmla="val 5763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i="1" dirty="0" smtClean="0"/>
                <a:t>OptimizationModel</a:t>
              </a:r>
              <a:r>
                <a:rPr lang="en-US" sz="1600" dirty="0" smtClean="0"/>
                <a:t>: model1</a:t>
              </a:r>
              <a:endParaRPr lang="en-US" sz="16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183020" y="3481335"/>
              <a:ext cx="3054421" cy="74863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/>
                <a:t>Var: y1v</a:t>
              </a:r>
              <a:endParaRPr lang="en-US" sz="1400" dirty="0"/>
            </a:p>
          </p:txBody>
        </p:sp>
        <p:sp>
          <p:nvSpPr>
            <p:cNvPr id="19" name="Right Arrow Callout 18"/>
            <p:cNvSpPr/>
            <p:nvPr/>
          </p:nvSpPr>
          <p:spPr>
            <a:xfrm>
              <a:off x="6524570" y="3759577"/>
              <a:ext cx="1031131" cy="339381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360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filter</a:t>
              </a:r>
              <a:endParaRPr lang="en-US" sz="700" dirty="0"/>
            </a:p>
          </p:txBody>
        </p:sp>
        <p:sp>
          <p:nvSpPr>
            <p:cNvPr id="20" name="Right Arrow Callout 19"/>
            <p:cNvSpPr/>
            <p:nvPr/>
          </p:nvSpPr>
          <p:spPr>
            <a:xfrm>
              <a:off x="5314779" y="3777916"/>
              <a:ext cx="1191821" cy="302703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43077"/>
              </a:avLst>
            </a:prstGeom>
            <a:ln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6970517" y="3834441"/>
              <a:ext cx="440196" cy="189652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573681" y="3759058"/>
              <a:ext cx="527037" cy="340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 smtClean="0"/>
            </a:p>
          </p:txBody>
        </p:sp>
        <p:sp>
          <p:nvSpPr>
            <p:cNvPr id="23" name="Oval 22"/>
            <p:cNvSpPr/>
            <p:nvPr/>
          </p:nvSpPr>
          <p:spPr>
            <a:xfrm>
              <a:off x="5896476" y="3834441"/>
              <a:ext cx="474371" cy="189652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/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8517903" y="2496807"/>
              <a:ext cx="321297" cy="198968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183020" y="2149022"/>
              <a:ext cx="3054421" cy="74863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/>
                <a:t>Var: x1v</a:t>
              </a:r>
              <a:endParaRPr lang="en-US" sz="1400" dirty="0"/>
            </a:p>
          </p:txBody>
        </p:sp>
        <p:sp>
          <p:nvSpPr>
            <p:cNvPr id="29" name="Right Arrow Callout 28"/>
            <p:cNvSpPr/>
            <p:nvPr/>
          </p:nvSpPr>
          <p:spPr>
            <a:xfrm>
              <a:off x="6524569" y="2427264"/>
              <a:ext cx="1031130" cy="339381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36004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0" name="Right Arrow Callout 29"/>
            <p:cNvSpPr/>
            <p:nvPr/>
          </p:nvSpPr>
          <p:spPr>
            <a:xfrm>
              <a:off x="5314779" y="2445603"/>
              <a:ext cx="1191821" cy="302703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43077"/>
              </a:avLst>
            </a:prstGeom>
            <a:ln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6970518" y="2502128"/>
              <a:ext cx="440196" cy="189652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73680" y="2426745"/>
              <a:ext cx="527038" cy="34041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 smtClean="0"/>
            </a:p>
          </p:txBody>
        </p:sp>
        <p:sp>
          <p:nvSpPr>
            <p:cNvPr id="33" name="Oval 32"/>
            <p:cNvSpPr/>
            <p:nvPr/>
          </p:nvSpPr>
          <p:spPr>
            <a:xfrm>
              <a:off x="5896476" y="2502128"/>
              <a:ext cx="474371" cy="189652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/>
            </a:p>
          </p:txBody>
        </p:sp>
        <p:cxnSp>
          <p:nvCxnSpPr>
            <p:cNvPr id="34" name="Curved Connector 161"/>
            <p:cNvCxnSpPr>
              <a:stCxn id="32" idx="3"/>
              <a:endCxn id="27" idx="2"/>
            </p:cNvCxnSpPr>
            <p:nvPr/>
          </p:nvCxnSpPr>
          <p:spPr>
            <a:xfrm flipV="1">
              <a:off x="8100718" y="2596291"/>
              <a:ext cx="417185" cy="664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0" idx="1"/>
              <a:endCxn id="10" idx="3"/>
            </p:cNvCxnSpPr>
            <p:nvPr/>
          </p:nvCxnSpPr>
          <p:spPr>
            <a:xfrm flipH="1" flipV="1">
              <a:off x="5063437" y="3573923"/>
              <a:ext cx="251342" cy="355345"/>
            </a:xfrm>
            <a:prstGeom prst="line">
              <a:avLst/>
            </a:prstGeom>
            <a:ln w="254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4495800" y="2149022"/>
              <a:ext cx="567637" cy="3779098"/>
              <a:chOff x="3980931" y="1833336"/>
              <a:chExt cx="1115163" cy="3779098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3980931" y="2518084"/>
                <a:ext cx="1115163" cy="1480305"/>
              </a:xfrm>
              <a:prstGeom prst="roundRect">
                <a:avLst>
                  <a:gd name="adj" fmla="val 9849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45720" rIns="45720" rtlCol="0" anchor="t" anchorCtr="0"/>
              <a:lstStyle/>
              <a:p>
                <a:pPr algn="ctr"/>
                <a:endParaRPr lang="en-US" sz="800" dirty="0"/>
              </a:p>
            </p:txBody>
          </p:sp>
          <p:grpSp>
            <p:nvGrpSpPr>
              <p:cNvPr id="11" name="Group 133"/>
              <p:cNvGrpSpPr/>
              <p:nvPr/>
            </p:nvGrpSpPr>
            <p:grpSpPr>
              <a:xfrm>
                <a:off x="4108930" y="3116990"/>
                <a:ext cx="859166" cy="602899"/>
                <a:chOff x="1625856" y="2251786"/>
                <a:chExt cx="1143000" cy="939282"/>
              </a:xfrm>
            </p:grpSpPr>
            <p:sp>
              <p:nvSpPr>
                <p:cNvPr id="13" name="Rounded Rectangle 12"/>
                <p:cNvSpPr/>
                <p:nvPr/>
              </p:nvSpPr>
              <p:spPr>
                <a:xfrm>
                  <a:off x="1625856" y="2251786"/>
                  <a:ext cx="1143000" cy="939282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t" anchorCtr="0"/>
                <a:lstStyle/>
                <a:p>
                  <a:pPr algn="ctr"/>
                  <a:endParaRPr lang="en-US" sz="600" i="1" dirty="0"/>
                </a:p>
              </p:txBody>
            </p:sp>
            <p:grpSp>
              <p:nvGrpSpPr>
                <p:cNvPr id="14" name="Group 12"/>
                <p:cNvGrpSpPr/>
                <p:nvPr/>
              </p:nvGrpSpPr>
              <p:grpSpPr>
                <a:xfrm>
                  <a:off x="1771932" y="2568632"/>
                  <a:ext cx="850848" cy="527538"/>
                  <a:chOff x="830778" y="5143500"/>
                  <a:chExt cx="1295400" cy="857250"/>
                </a:xfrm>
              </p:grpSpPr>
              <p:sp>
                <p:nvSpPr>
                  <p:cNvPr id="15" name="AutoShape 37"/>
                  <p:cNvSpPr>
                    <a:spLocks noChangeArrowheads="1"/>
                  </p:cNvSpPr>
                  <p:nvPr/>
                </p:nvSpPr>
                <p:spPr bwMode="auto">
                  <a:xfrm>
                    <a:off x="830778" y="561975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>
                    <a:headEnd/>
                    <a:tailE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anchor="ctr" anchorCtr="0">
                    <a:prstTxWarp prst="textNoShape">
                      <a:avLst/>
                    </a:prstTxWarp>
                    <a:flatTx/>
                  </a:bodyPr>
                  <a:lstStyle/>
                  <a:p>
                    <a:pPr algn="ctr"/>
                    <a:endParaRPr lang="en-US" sz="500" dirty="0">
                      <a:solidFill>
                        <a:schemeClr val="bg1"/>
                      </a:solidFill>
                      <a:cs typeface="Courier New" pitchFamily="49" charset="0"/>
                    </a:endParaRPr>
                  </a:p>
                </p:txBody>
              </p:sp>
              <p:sp>
                <p:nvSpPr>
                  <p:cNvPr id="16" name="Rounded Rectangle 15"/>
                  <p:cNvSpPr/>
                  <p:nvPr/>
                </p:nvSpPr>
                <p:spPr>
                  <a:xfrm>
                    <a:off x="830778" y="5143500"/>
                    <a:ext cx="1295400" cy="381000"/>
                  </a:xfrm>
                  <a:prstGeom prst="roundRect">
                    <a:avLst>
                      <a:gd name="adj" fmla="val 50000"/>
                    </a:avLst>
                  </a:prstGeom>
                  <a:ln/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algn="ctr"/>
                    <a:endParaRPr lang="en-US" sz="600" dirty="0"/>
                  </a:p>
                </p:txBody>
              </p:sp>
            </p:grpSp>
          </p:grpSp>
          <p:sp>
            <p:nvSpPr>
              <p:cNvPr id="12" name="Rounded Rectangle 11"/>
              <p:cNvSpPr/>
              <p:nvPr/>
            </p:nvSpPr>
            <p:spPr>
              <a:xfrm>
                <a:off x="4108930" y="2775617"/>
                <a:ext cx="859166" cy="297455"/>
              </a:xfrm>
              <a:prstGeom prst="roundRect">
                <a:avLst/>
              </a:prstGeom>
              <a:ln>
                <a:prstDash val="sys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45720" rtlCol="0" anchor="t" anchorCtr="0"/>
              <a:lstStyle/>
              <a:p>
                <a:pPr algn="ctr"/>
                <a:endParaRPr lang="en-US" sz="600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273164" y="3760570"/>
                <a:ext cx="474370" cy="189652"/>
              </a:xfrm>
              <a:prstGeom prst="ellips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00" dirty="0"/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3980931" y="1833336"/>
                <a:ext cx="1115163" cy="545003"/>
              </a:xfrm>
              <a:prstGeom prst="roundRect">
                <a:avLst>
                  <a:gd name="adj" fmla="val 9849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45720" rIns="45720" rtlCol="0" anchor="t" anchorCtr="0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01327" y="2154495"/>
                <a:ext cx="474370" cy="189652"/>
              </a:xfrm>
              <a:prstGeom prst="ellipse">
                <a:avLst/>
              </a:prstGeom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sz="300" dirty="0"/>
              </a:p>
            </p:txBody>
          </p:sp>
          <p:grpSp>
            <p:nvGrpSpPr>
              <p:cNvPr id="68" name="Group 67"/>
              <p:cNvGrpSpPr/>
              <p:nvPr/>
            </p:nvGrpSpPr>
            <p:grpSpPr>
              <a:xfrm>
                <a:off x="3980931" y="4132129"/>
                <a:ext cx="1115163" cy="1480305"/>
                <a:chOff x="3980931" y="4132129"/>
                <a:chExt cx="1115163" cy="1480305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3980931" y="4132129"/>
                  <a:ext cx="1115163" cy="1480305"/>
                </a:xfrm>
                <a:prstGeom prst="roundRect">
                  <a:avLst>
                    <a:gd name="adj" fmla="val 9849"/>
                  </a:avLst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lIns="45720" rIns="45720" rtlCol="0" anchor="t" anchorCtr="0"/>
                <a:lstStyle/>
                <a:p>
                  <a:pPr algn="ctr"/>
                  <a:endParaRPr lang="en-US" sz="800" dirty="0"/>
                </a:p>
              </p:txBody>
            </p:sp>
            <p:grpSp>
              <p:nvGrpSpPr>
                <p:cNvPr id="40" name="Group 133"/>
                <p:cNvGrpSpPr/>
                <p:nvPr/>
              </p:nvGrpSpPr>
              <p:grpSpPr>
                <a:xfrm>
                  <a:off x="4108930" y="4731035"/>
                  <a:ext cx="859166" cy="602899"/>
                  <a:chOff x="1625856" y="2251786"/>
                  <a:chExt cx="1143000" cy="939282"/>
                </a:xfrm>
              </p:grpSpPr>
              <p:sp>
                <p:nvSpPr>
                  <p:cNvPr id="42" name="Rounded Rectangle 41"/>
                  <p:cNvSpPr/>
                  <p:nvPr/>
                </p:nvSpPr>
                <p:spPr>
                  <a:xfrm>
                    <a:off x="1625856" y="2251786"/>
                    <a:ext cx="1143000" cy="939282"/>
                  </a:xfrm>
                  <a:prstGeom prst="roundRect">
                    <a:avLst/>
                  </a:prstGeom>
                </p:spPr>
                <p:style>
                  <a:lnRef idx="1">
                    <a:schemeClr val="accent4"/>
                  </a:lnRef>
                  <a:fillRef idx="2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t" anchorCtr="0"/>
                  <a:lstStyle/>
                  <a:p>
                    <a:pPr algn="ctr"/>
                    <a:endParaRPr lang="en-US" sz="600" i="1" dirty="0"/>
                  </a:p>
                </p:txBody>
              </p:sp>
              <p:grpSp>
                <p:nvGrpSpPr>
                  <p:cNvPr id="43" name="Group 12"/>
                  <p:cNvGrpSpPr/>
                  <p:nvPr/>
                </p:nvGrpSpPr>
                <p:grpSpPr>
                  <a:xfrm>
                    <a:off x="1771932" y="2568632"/>
                    <a:ext cx="850848" cy="527538"/>
                    <a:chOff x="830778" y="5143500"/>
                    <a:chExt cx="1295400" cy="857250"/>
                  </a:xfrm>
                </p:grpSpPr>
                <p:sp>
                  <p:nvSpPr>
                    <p:cNvPr id="44" name="AutoShape 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0778" y="5619750"/>
                      <a:ext cx="1295400" cy="381000"/>
                    </a:xfrm>
                    <a:prstGeom prst="roundRect">
                      <a:avLst>
                        <a:gd name="adj" fmla="val 50000"/>
                      </a:avLst>
                    </a:prstGeom>
                    <a:ln>
                      <a:headEnd/>
                      <a:tailEnd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none" anchor="ctr" anchorCtr="0">
                      <a:prstTxWarp prst="textNoShape">
                        <a:avLst/>
                      </a:prstTxWarp>
                      <a:flatTx/>
                    </a:bodyPr>
                    <a:lstStyle/>
                    <a:p>
                      <a:pPr algn="ctr"/>
                      <a:endParaRPr lang="en-US" sz="500" dirty="0">
                        <a:solidFill>
                          <a:schemeClr val="bg1"/>
                        </a:solidFill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45" name="Rounded Rectangle 44"/>
                    <p:cNvSpPr/>
                    <p:nvPr/>
                  </p:nvSpPr>
                  <p:spPr>
                    <a:xfrm>
                      <a:off x="830778" y="5143500"/>
                      <a:ext cx="1295400" cy="381000"/>
                    </a:xfrm>
                    <a:prstGeom prst="roundRect">
                      <a:avLst>
                        <a:gd name="adj" fmla="val 50000"/>
                      </a:avLst>
                    </a:prstGeom>
                    <a:ln/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 anchorCtr="0"/>
                    <a:lstStyle/>
                    <a:p>
                      <a:pPr algn="ctr"/>
                      <a:endParaRPr lang="en-US" sz="600" dirty="0"/>
                    </a:p>
                  </p:txBody>
                </p:sp>
              </p:grpSp>
            </p:grpSp>
            <p:sp>
              <p:nvSpPr>
                <p:cNvPr id="41" name="Rounded Rectangle 40"/>
                <p:cNvSpPr/>
                <p:nvPr/>
              </p:nvSpPr>
              <p:spPr>
                <a:xfrm>
                  <a:off x="4108930" y="4389662"/>
                  <a:ext cx="859166" cy="297455"/>
                </a:xfrm>
                <a:prstGeom prst="roundRect">
                  <a:avLst/>
                </a:prstGeom>
                <a:ln>
                  <a:prstDash val="sysDash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45720" rtlCol="0" anchor="t" anchorCtr="0"/>
                <a:lstStyle/>
                <a:p>
                  <a:pPr algn="ctr"/>
                  <a:endParaRPr lang="en-US" sz="600" dirty="0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4273164" y="5374615"/>
                  <a:ext cx="474370" cy="189652"/>
                </a:xfrm>
                <a:prstGeom prst="ellipse">
                  <a:avLst/>
                </a:prstGeom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300" dirty="0"/>
                </a:p>
              </p:txBody>
            </p:sp>
          </p:grpSp>
        </p:grpSp>
        <p:cxnSp>
          <p:nvCxnSpPr>
            <p:cNvPr id="46" name="Straight Connector 204"/>
            <p:cNvCxnSpPr>
              <a:stCxn id="41" idx="3"/>
              <a:endCxn id="18" idx="2"/>
            </p:cNvCxnSpPr>
            <p:nvPr/>
          </p:nvCxnSpPr>
          <p:spPr>
            <a:xfrm flipV="1">
              <a:off x="4998284" y="4229973"/>
              <a:ext cx="1711947" cy="624103"/>
            </a:xfrm>
            <a:prstGeom prst="straightConnector1">
              <a:avLst/>
            </a:prstGeom>
            <a:ln w="317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04"/>
            <p:cNvCxnSpPr>
              <a:stCxn id="12" idx="3"/>
              <a:endCxn id="28" idx="2"/>
            </p:cNvCxnSpPr>
            <p:nvPr/>
          </p:nvCxnSpPr>
          <p:spPr>
            <a:xfrm flipV="1">
              <a:off x="4998284" y="2897660"/>
              <a:ext cx="1711947" cy="342371"/>
            </a:xfrm>
            <a:prstGeom prst="straightConnector1">
              <a:avLst/>
            </a:prstGeom>
            <a:ln w="317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161"/>
            <p:cNvCxnSpPr>
              <a:stCxn id="22" idx="3"/>
              <a:endCxn id="44" idx="1"/>
            </p:cNvCxnSpPr>
            <p:nvPr/>
          </p:nvCxnSpPr>
          <p:spPr>
            <a:xfrm flipH="1">
              <a:off x="4616845" y="3929267"/>
              <a:ext cx="3483873" cy="1584194"/>
            </a:xfrm>
            <a:prstGeom prst="bentConnector5">
              <a:avLst>
                <a:gd name="adj1" fmla="val -6562"/>
                <a:gd name="adj2" fmla="val 28947"/>
                <a:gd name="adj3" fmla="val 106562"/>
              </a:avLst>
            </a:prstGeom>
            <a:ln w="2857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49"/>
            <p:cNvSpPr/>
            <p:nvPr/>
          </p:nvSpPr>
          <p:spPr>
            <a:xfrm>
              <a:off x="5183020" y="4813649"/>
              <a:ext cx="3054421" cy="74863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/>
                <a:t>Var: y2v</a:t>
              </a:r>
              <a:endParaRPr lang="en-US" sz="1400" dirty="0"/>
            </a:p>
          </p:txBody>
        </p:sp>
        <p:sp>
          <p:nvSpPr>
            <p:cNvPr id="51" name="Right Arrow Callout 50"/>
            <p:cNvSpPr/>
            <p:nvPr/>
          </p:nvSpPr>
          <p:spPr>
            <a:xfrm>
              <a:off x="6524570" y="5091891"/>
              <a:ext cx="1031131" cy="339381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360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52" name="Right Arrow Callout 51"/>
            <p:cNvSpPr/>
            <p:nvPr/>
          </p:nvSpPr>
          <p:spPr>
            <a:xfrm>
              <a:off x="5314779" y="5110230"/>
              <a:ext cx="1191821" cy="302703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43077"/>
              </a:avLst>
            </a:prstGeom>
            <a:ln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6970517" y="5166755"/>
              <a:ext cx="440196" cy="189652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573681" y="5091372"/>
              <a:ext cx="527037" cy="34041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 smtClean="0"/>
            </a:p>
          </p:txBody>
        </p:sp>
        <p:sp>
          <p:nvSpPr>
            <p:cNvPr id="55" name="Oval 54"/>
            <p:cNvSpPr/>
            <p:nvPr/>
          </p:nvSpPr>
          <p:spPr>
            <a:xfrm>
              <a:off x="5896476" y="5166755"/>
              <a:ext cx="474371" cy="189652"/>
            </a:xfrm>
            <a:prstGeom prst="ellipse">
              <a:avLst/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endParaRPr lang="en-US" sz="300" dirty="0"/>
            </a:p>
          </p:txBody>
        </p:sp>
        <p:cxnSp>
          <p:nvCxnSpPr>
            <p:cNvPr id="56" name="Straight Connector 55"/>
            <p:cNvCxnSpPr>
              <a:stCxn id="52" idx="1"/>
              <a:endCxn id="39" idx="3"/>
            </p:cNvCxnSpPr>
            <p:nvPr/>
          </p:nvCxnSpPr>
          <p:spPr>
            <a:xfrm flipH="1" flipV="1">
              <a:off x="5063437" y="5187968"/>
              <a:ext cx="251342" cy="73614"/>
            </a:xfrm>
            <a:prstGeom prst="line">
              <a:avLst/>
            </a:prstGeom>
            <a:ln w="254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30" idx="1"/>
              <a:endCxn id="25" idx="3"/>
            </p:cNvCxnSpPr>
            <p:nvPr/>
          </p:nvCxnSpPr>
          <p:spPr>
            <a:xfrm flipH="1" flipV="1">
              <a:off x="5063437" y="2421524"/>
              <a:ext cx="251342" cy="175431"/>
            </a:xfrm>
            <a:prstGeom prst="line">
              <a:avLst/>
            </a:prstGeom>
            <a:ln w="25400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urved Connector 161"/>
            <p:cNvCxnSpPr>
              <a:stCxn id="54" idx="3"/>
              <a:endCxn id="64" idx="2"/>
            </p:cNvCxnSpPr>
            <p:nvPr/>
          </p:nvCxnSpPr>
          <p:spPr>
            <a:xfrm flipV="1">
              <a:off x="8100718" y="5259314"/>
              <a:ext cx="417185" cy="2267"/>
            </a:xfrm>
            <a:prstGeom prst="bentConnector3">
              <a:avLst>
                <a:gd name="adj1" fmla="val 50000"/>
              </a:avLst>
            </a:prstGeom>
            <a:ln w="22225">
              <a:solidFill>
                <a:schemeClr val="tx2">
                  <a:lumMod val="75000"/>
                </a:schemeClr>
              </a:solidFill>
              <a:prstDash val="sysDot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lowchart: Magnetic Disk 63"/>
            <p:cNvSpPr/>
            <p:nvPr/>
          </p:nvSpPr>
          <p:spPr>
            <a:xfrm>
              <a:off x="8517903" y="5159830"/>
              <a:ext cx="321297" cy="198968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</p:grpSp>
    </p:spTree>
  </p:cSld>
  <p:clrMapOvr>
    <a:masterClrMapping/>
  </p:clrMapOvr>
  <p:transition xmlns:p14="http://schemas.microsoft.com/office/powerpoint/2010/main" advTm="137963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2888254" y="1601751"/>
            <a:ext cx="4765638" cy="3341013"/>
            <a:chOff x="2888254" y="1601751"/>
            <a:chExt cx="4765638" cy="3341013"/>
          </a:xfrm>
        </p:grpSpPr>
        <p:cxnSp>
          <p:nvCxnSpPr>
            <p:cNvPr id="23" name="Shape 12"/>
            <p:cNvCxnSpPr/>
            <p:nvPr/>
          </p:nvCxnSpPr>
          <p:spPr>
            <a:xfrm>
              <a:off x="2888254" y="1662697"/>
              <a:ext cx="203357" cy="34269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hape 7"/>
            <p:cNvCxnSpPr/>
            <p:nvPr/>
          </p:nvCxnSpPr>
          <p:spPr>
            <a:xfrm>
              <a:off x="2888254" y="1662697"/>
              <a:ext cx="4699797" cy="3280067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hape 13"/>
            <p:cNvCxnSpPr/>
            <p:nvPr/>
          </p:nvCxnSpPr>
          <p:spPr>
            <a:xfrm>
              <a:off x="2888254" y="1662697"/>
              <a:ext cx="958161" cy="930168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hape 24"/>
            <p:cNvCxnSpPr/>
            <p:nvPr/>
          </p:nvCxnSpPr>
          <p:spPr>
            <a:xfrm>
              <a:off x="2888254" y="1662697"/>
              <a:ext cx="1781253" cy="1517643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hape 25"/>
            <p:cNvCxnSpPr/>
            <p:nvPr/>
          </p:nvCxnSpPr>
          <p:spPr>
            <a:xfrm>
              <a:off x="2888254" y="1662697"/>
              <a:ext cx="2662465" cy="2105117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hape 26"/>
            <p:cNvCxnSpPr/>
            <p:nvPr/>
          </p:nvCxnSpPr>
          <p:spPr>
            <a:xfrm>
              <a:off x="2888254" y="1662697"/>
              <a:ext cx="3652887" cy="2692592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3022136" y="1601751"/>
              <a:ext cx="140994" cy="14099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3781455" y="1601751"/>
              <a:ext cx="140994" cy="14099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4588735" y="1601751"/>
              <a:ext cx="140994" cy="14099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5481936" y="1601751"/>
              <a:ext cx="140994" cy="14099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461061" y="1603709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7516815" y="1603709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cxnSp>
        <p:nvCxnSpPr>
          <p:cNvPr id="28" name="Shape 18"/>
          <p:cNvCxnSpPr/>
          <p:nvPr/>
        </p:nvCxnSpPr>
        <p:spPr>
          <a:xfrm>
            <a:off x="2104954" y="1075222"/>
            <a:ext cx="159857" cy="342694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3671553" y="2189225"/>
            <a:ext cx="3982339" cy="2753539"/>
            <a:chOff x="3671553" y="2189225"/>
            <a:chExt cx="3982339" cy="2753539"/>
          </a:xfrm>
        </p:grpSpPr>
        <p:cxnSp>
          <p:nvCxnSpPr>
            <p:cNvPr id="29" name="Shape 20"/>
            <p:cNvCxnSpPr/>
            <p:nvPr/>
          </p:nvCxnSpPr>
          <p:spPr>
            <a:xfrm>
              <a:off x="3671553" y="2250171"/>
              <a:ext cx="3916497" cy="2692592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hape 27"/>
            <p:cNvCxnSpPr/>
            <p:nvPr/>
          </p:nvCxnSpPr>
          <p:spPr>
            <a:xfrm>
              <a:off x="5373724" y="3425121"/>
              <a:ext cx="2214327" cy="1517643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hape 28"/>
            <p:cNvCxnSpPr/>
            <p:nvPr/>
          </p:nvCxnSpPr>
          <p:spPr>
            <a:xfrm>
              <a:off x="6352848" y="4012595"/>
              <a:ext cx="1235203" cy="930168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hape 29"/>
            <p:cNvCxnSpPr/>
            <p:nvPr/>
          </p:nvCxnSpPr>
          <p:spPr>
            <a:xfrm>
              <a:off x="7392226" y="4600070"/>
              <a:ext cx="195825" cy="342694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7516815" y="2189225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7516815" y="3352185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7516815" y="3939659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7516815" y="4527134"/>
              <a:ext cx="137077" cy="13707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2" name="Rectangle 1"/>
          <p:cNvSpPr/>
          <p:nvPr/>
        </p:nvSpPr>
        <p:spPr>
          <a:xfrm>
            <a:off x="1641368" y="1417916"/>
            <a:ext cx="1246885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Geometry</a:t>
            </a:r>
          </a:p>
          <a:p>
            <a:pPr algn="ctr"/>
            <a:r>
              <a:rPr lang="en-US" sz="1400" dirty="0" smtClean="0"/>
              <a:t>(MSTCGEOM)</a:t>
            </a:r>
          </a:p>
        </p:txBody>
      </p:sp>
      <p:sp>
        <p:nvSpPr>
          <p:cNvPr id="3" name="Rectangle 2"/>
          <p:cNvSpPr/>
          <p:nvPr/>
        </p:nvSpPr>
        <p:spPr>
          <a:xfrm>
            <a:off x="2511667" y="2005390"/>
            <a:ext cx="1159886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Wave Drag</a:t>
            </a:r>
          </a:p>
          <a:p>
            <a:pPr algn="ctr"/>
            <a:r>
              <a:rPr lang="en-US" sz="1400" dirty="0" smtClean="0"/>
              <a:t>(AWAVE)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3221972" y="2592865"/>
            <a:ext cx="1248883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Aeroelasticity (ASTROS)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7000576" y="4942763"/>
            <a:ext cx="1174949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Performance (MSTCPERF)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561393" y="830441"/>
            <a:ext cx="1543561" cy="489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Area, Taper Ratio,</a:t>
            </a:r>
          </a:p>
          <a:p>
            <a:pPr algn="ctr"/>
            <a:r>
              <a:rPr lang="en-US" sz="1400" dirty="0" smtClean="0"/>
              <a:t>&amp; Aspect Ratio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881788" y="5530238"/>
            <a:ext cx="881212" cy="4895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Range &amp; Weight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5291" y="3180339"/>
            <a:ext cx="1408433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Viscous &amp; Profile Drag (FRICTION)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4748590" y="3767814"/>
            <a:ext cx="1604258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Subsonic Induced Drag (TORNADO)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5690055" y="4355289"/>
            <a:ext cx="1702170" cy="489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Supersonic Induced Drag (WINGDES)</a:t>
            </a:r>
            <a:endParaRPr lang="en-US" sz="1400" dirty="0"/>
          </a:p>
        </p:txBody>
      </p:sp>
      <p:sp>
        <p:nvSpPr>
          <p:cNvPr id="11" name="Right Arrow 10"/>
          <p:cNvSpPr/>
          <p:nvPr/>
        </p:nvSpPr>
        <p:spPr>
          <a:xfrm>
            <a:off x="1752600" y="2669960"/>
            <a:ext cx="1288611" cy="40094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aeroelasticity</a:t>
            </a:r>
            <a:endParaRPr lang="en-US" sz="1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1066800" y="2057291"/>
            <a:ext cx="4489011" cy="2743250"/>
            <a:chOff x="1066800" y="2057291"/>
            <a:chExt cx="4489011" cy="2743250"/>
          </a:xfrm>
        </p:grpSpPr>
        <p:sp>
          <p:nvSpPr>
            <p:cNvPr id="13" name="Right Arrow 12"/>
            <p:cNvSpPr/>
            <p:nvPr/>
          </p:nvSpPr>
          <p:spPr>
            <a:xfrm>
              <a:off x="1066800" y="2057291"/>
              <a:ext cx="1288611" cy="4009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aerodynamics</a:t>
              </a:r>
              <a:endParaRPr lang="en-US" sz="1200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514600" y="3224649"/>
              <a:ext cx="1288611" cy="4009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aerodynamics</a:t>
              </a:r>
              <a:endParaRPr lang="en-US" sz="1200" dirty="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276600" y="3812123"/>
              <a:ext cx="1288611" cy="4009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aerodynamics</a:t>
              </a:r>
              <a:endParaRPr lang="en-US" sz="1200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4267200" y="4399598"/>
              <a:ext cx="1288611" cy="40094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aerodynamics</a:t>
              </a:r>
              <a:endParaRPr lang="en-US" sz="1200" dirty="0"/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5562600" y="4994664"/>
            <a:ext cx="1288611" cy="40094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performance</a:t>
            </a:r>
            <a:endParaRPr lang="en-US" sz="1200" dirty="0"/>
          </a:p>
        </p:txBody>
      </p:sp>
      <p:sp>
        <p:nvSpPr>
          <p:cNvPr id="18" name="Right Arrow 17"/>
          <p:cNvSpPr/>
          <p:nvPr/>
        </p:nvSpPr>
        <p:spPr>
          <a:xfrm>
            <a:off x="228600" y="1471776"/>
            <a:ext cx="1288611" cy="40094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geometry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169760" y="2947549"/>
            <a:ext cx="470459" cy="355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4470855" y="2727098"/>
            <a:ext cx="4579514" cy="2803140"/>
            <a:chOff x="4470855" y="2727098"/>
            <a:chExt cx="4579514" cy="2803140"/>
          </a:xfrm>
        </p:grpSpPr>
        <p:grpSp>
          <p:nvGrpSpPr>
            <p:cNvPr id="80" name="Group 79"/>
            <p:cNvGrpSpPr/>
            <p:nvPr/>
          </p:nvGrpSpPr>
          <p:grpSpPr>
            <a:xfrm>
              <a:off x="4470855" y="2764710"/>
              <a:ext cx="3915680" cy="2765528"/>
              <a:chOff x="4470855" y="2764710"/>
              <a:chExt cx="3915680" cy="2765528"/>
            </a:xfrm>
          </p:grpSpPr>
          <p:cxnSp>
            <p:nvCxnSpPr>
              <p:cNvPr id="21" name="Shape 19"/>
              <p:cNvCxnSpPr/>
              <p:nvPr/>
            </p:nvCxnSpPr>
            <p:spPr>
              <a:xfrm>
                <a:off x="4470855" y="2837646"/>
                <a:ext cx="3851539" cy="2692592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8249458" y="2764710"/>
                <a:ext cx="137077" cy="1370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48" name="Oval 47"/>
              <p:cNvSpPr>
                <a:spLocks noChangeAspect="1"/>
              </p:cNvSpPr>
              <p:nvPr/>
            </p:nvSpPr>
            <p:spPr>
              <a:xfrm>
                <a:off x="7516815" y="2769107"/>
                <a:ext cx="137077" cy="1370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476173" y="2727098"/>
              <a:ext cx="574196" cy="261610"/>
            </a:xfrm>
            <a:prstGeom prst="rect">
              <a:avLst/>
            </a:prstGeom>
            <a:solidFill>
              <a:srgbClr val="FFFFBD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weight</a:t>
              </a:r>
              <a:endParaRPr lang="en-US" sz="1100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175525" y="5031571"/>
            <a:ext cx="816945" cy="498667"/>
            <a:chOff x="8175525" y="5031571"/>
            <a:chExt cx="816945" cy="498667"/>
          </a:xfrm>
        </p:grpSpPr>
        <p:grpSp>
          <p:nvGrpSpPr>
            <p:cNvPr id="51" name="Group 50"/>
            <p:cNvGrpSpPr/>
            <p:nvPr/>
          </p:nvGrpSpPr>
          <p:grpSpPr>
            <a:xfrm>
              <a:off x="8175525" y="5126598"/>
              <a:ext cx="211010" cy="403640"/>
              <a:chOff x="8175525" y="5126598"/>
              <a:chExt cx="211010" cy="403640"/>
            </a:xfrm>
          </p:grpSpPr>
          <p:cxnSp>
            <p:nvCxnSpPr>
              <p:cNvPr id="50" name="Shape 17"/>
              <p:cNvCxnSpPr/>
              <p:nvPr/>
            </p:nvCxnSpPr>
            <p:spPr>
              <a:xfrm>
                <a:off x="8175525" y="5187544"/>
                <a:ext cx="146869" cy="342694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/>
              <p:cNvSpPr>
                <a:spLocks noChangeAspect="1"/>
              </p:cNvSpPr>
              <p:nvPr/>
            </p:nvSpPr>
            <p:spPr>
              <a:xfrm>
                <a:off x="8249458" y="5126598"/>
                <a:ext cx="137077" cy="137077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8480791" y="5031571"/>
              <a:ext cx="511679" cy="261610"/>
            </a:xfrm>
            <a:prstGeom prst="rect">
              <a:avLst/>
            </a:prstGeom>
            <a:solidFill>
              <a:srgbClr val="FFFFBD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1100" dirty="0" smtClean="0"/>
                <a:t>range</a:t>
              </a:r>
              <a:endParaRPr lang="en-US" sz="11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21672" y="3673825"/>
            <a:ext cx="3784683" cy="2491449"/>
            <a:chOff x="221672" y="3673825"/>
            <a:chExt cx="3784683" cy="2491449"/>
          </a:xfrm>
        </p:grpSpPr>
        <p:pic>
          <p:nvPicPr>
            <p:cNvPr id="76" name="Picture 75" descr="mstcGeomFigBaseline.jpg"/>
            <p:cNvPicPr>
              <a:picLocks noChangeAspect="1"/>
            </p:cNvPicPr>
            <p:nvPr/>
          </p:nvPicPr>
          <p:blipFill>
            <a:blip r:embed="rId4" cstate="print"/>
            <a:srcRect l="22098" r="15143" b="61400"/>
            <a:stretch>
              <a:fillRect/>
            </a:stretch>
          </p:blipFill>
          <p:spPr>
            <a:xfrm>
              <a:off x="1505526" y="4976605"/>
              <a:ext cx="2500829" cy="1188669"/>
            </a:xfrm>
            <a:prstGeom prst="rect">
              <a:avLst/>
            </a:prstGeom>
          </p:spPr>
        </p:pic>
        <p:pic>
          <p:nvPicPr>
            <p:cNvPr id="77" name="Picture 7" descr="C:\Users\burtonSA\Desktop\Burton\mao2012\paper\figures\rayPlots\baseline\ribNSpars.png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22994" t="8075" r="27468" b="26186"/>
            <a:stretch/>
          </p:blipFill>
          <p:spPr bwMode="auto">
            <a:xfrm>
              <a:off x="1389686" y="4378036"/>
              <a:ext cx="1393750" cy="881664"/>
            </a:xfrm>
            <a:prstGeom prst="rect">
              <a:avLst/>
            </a:prstGeom>
            <a:noFill/>
          </p:spPr>
        </p:pic>
        <p:sp>
          <p:nvSpPr>
            <p:cNvPr id="85" name="Rectangle 84"/>
            <p:cNvSpPr/>
            <p:nvPr/>
          </p:nvSpPr>
          <p:spPr>
            <a:xfrm>
              <a:off x="221672" y="3673825"/>
              <a:ext cx="1099127" cy="769441"/>
            </a:xfrm>
            <a:prstGeom prst="rect">
              <a:avLst/>
            </a:prstGeom>
            <a:solidFill>
              <a:srgbClr val="FFFFBD"/>
            </a:solidFill>
            <a:ln>
              <a:solidFill>
                <a:schemeClr val="bg2">
                  <a:lumMod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100" dirty="0" smtClean="0"/>
                <a:t>Skin, ribs and spars structural sizing optimization</a:t>
              </a:r>
              <a:endParaRPr lang="en-US" sz="11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9870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9"/>
    </mc:Choice>
    <mc:Fallback xmlns="">
      <p:transition xmlns:p14="http://schemas.microsoft.com/office/powerpoint/2010/main" spd="slow" advTm="96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 noChangeAspect="1"/>
          </p:cNvGrpSpPr>
          <p:nvPr/>
        </p:nvGrpSpPr>
        <p:grpSpPr>
          <a:xfrm>
            <a:off x="561393" y="830441"/>
            <a:ext cx="8201607" cy="5189359"/>
            <a:chOff x="475129" y="304800"/>
            <a:chExt cx="6382871" cy="4038600"/>
          </a:xfrm>
        </p:grpSpPr>
        <p:cxnSp>
          <p:nvCxnSpPr>
            <p:cNvPr id="3" name="Shape 7"/>
            <p:cNvCxnSpPr>
              <a:stCxn id="4" idx="3"/>
              <a:endCxn id="7" idx="0"/>
            </p:cNvCxnSpPr>
            <p:nvPr/>
          </p:nvCxnSpPr>
          <p:spPr>
            <a:xfrm>
              <a:off x="2286000" y="952500"/>
              <a:ext cx="3657600" cy="2552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1315616" y="762000"/>
              <a:ext cx="970384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Geometry</a:t>
              </a:r>
            </a:p>
            <a:p>
              <a:pPr algn="ctr"/>
              <a:r>
                <a:rPr lang="en-US" sz="1400" dirty="0" smtClean="0"/>
                <a:t>(MSTCGEOM)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992923" y="1219200"/>
              <a:ext cx="902677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Wave Drag</a:t>
              </a:r>
            </a:p>
            <a:p>
              <a:pPr algn="ctr"/>
              <a:r>
                <a:rPr lang="en-US" sz="1400" dirty="0" smtClean="0"/>
                <a:t>(AWAVE)</a:t>
              </a:r>
              <a:endParaRPr lang="en-US" sz="1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545715" y="1676400"/>
              <a:ext cx="97193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Aeroelasticity (ASTROS)</a:t>
              </a:r>
              <a:endParaRPr lang="en-US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486400" y="3505200"/>
              <a:ext cx="914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Performance (MSTCPERF)</a:t>
              </a:r>
              <a:endParaRPr lang="en-US" sz="1400" dirty="0"/>
            </a:p>
          </p:txBody>
        </p:sp>
        <p:cxnSp>
          <p:nvCxnSpPr>
            <p:cNvPr id="8" name="Shape 12"/>
            <p:cNvCxnSpPr>
              <a:stCxn id="4" idx="3"/>
              <a:endCxn id="5" idx="0"/>
            </p:cNvCxnSpPr>
            <p:nvPr/>
          </p:nvCxnSpPr>
          <p:spPr>
            <a:xfrm>
              <a:off x="2286000" y="952500"/>
              <a:ext cx="158262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hape 13"/>
            <p:cNvCxnSpPr>
              <a:stCxn id="4" idx="3"/>
              <a:endCxn id="6" idx="0"/>
            </p:cNvCxnSpPr>
            <p:nvPr/>
          </p:nvCxnSpPr>
          <p:spPr>
            <a:xfrm>
              <a:off x="2286000" y="952500"/>
              <a:ext cx="745685" cy="7239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hape 14"/>
            <p:cNvCxnSpPr>
              <a:stCxn id="6" idx="3"/>
              <a:endCxn id="7" idx="0"/>
            </p:cNvCxnSpPr>
            <p:nvPr/>
          </p:nvCxnSpPr>
          <p:spPr>
            <a:xfrm>
              <a:off x="3517654" y="1866900"/>
              <a:ext cx="2425946" cy="16383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475129" y="304800"/>
              <a:ext cx="1201271" cy="381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Area, Taper Ratio,</a:t>
              </a:r>
            </a:p>
            <a:p>
              <a:pPr algn="ctr"/>
              <a:r>
                <a:rPr lang="en-US" sz="1400" dirty="0" smtClean="0"/>
                <a:t>&amp; Aspect Ratio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172200" y="3962400"/>
              <a:ext cx="685800" cy="3810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Range &amp; Weight</a:t>
              </a:r>
            </a:p>
          </p:txBody>
        </p:sp>
        <p:cxnSp>
          <p:nvCxnSpPr>
            <p:cNvPr id="13" name="Shape 17"/>
            <p:cNvCxnSpPr>
              <a:stCxn id="7" idx="3"/>
              <a:endCxn id="12" idx="0"/>
            </p:cNvCxnSpPr>
            <p:nvPr/>
          </p:nvCxnSpPr>
          <p:spPr>
            <a:xfrm>
              <a:off x="6400800" y="3695700"/>
              <a:ext cx="114300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hape 18"/>
            <p:cNvCxnSpPr>
              <a:stCxn id="11" idx="3"/>
              <a:endCxn id="4" idx="0"/>
            </p:cNvCxnSpPr>
            <p:nvPr/>
          </p:nvCxnSpPr>
          <p:spPr>
            <a:xfrm>
              <a:off x="1676400" y="495300"/>
              <a:ext cx="124408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hape 19"/>
            <p:cNvCxnSpPr>
              <a:stCxn id="6" idx="3"/>
              <a:endCxn id="12" idx="0"/>
            </p:cNvCxnSpPr>
            <p:nvPr/>
          </p:nvCxnSpPr>
          <p:spPr>
            <a:xfrm>
              <a:off x="3517654" y="1866900"/>
              <a:ext cx="2997446" cy="20955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hape 20"/>
            <p:cNvCxnSpPr>
              <a:stCxn id="5" idx="3"/>
              <a:endCxn id="7" idx="0"/>
            </p:cNvCxnSpPr>
            <p:nvPr/>
          </p:nvCxnSpPr>
          <p:spPr>
            <a:xfrm>
              <a:off x="2895600" y="1409700"/>
              <a:ext cx="3048000" cy="20955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124200" y="2133600"/>
              <a:ext cx="1096108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Viscous &amp; Profile Drag (FRICTION)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33800" y="2590800"/>
              <a:ext cx="1248508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Subsonic Induced Drag (TORNADO)</a:t>
              </a:r>
              <a:endParaRPr lang="en-US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6492" y="3048000"/>
              <a:ext cx="1324708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Supersonic Induced Drag (WINGDES)</a:t>
              </a:r>
              <a:endParaRPr lang="en-US" sz="1400" dirty="0"/>
            </a:p>
          </p:txBody>
        </p:sp>
        <p:cxnSp>
          <p:nvCxnSpPr>
            <p:cNvPr id="20" name="Shape 24"/>
            <p:cNvCxnSpPr>
              <a:stCxn id="4" idx="3"/>
              <a:endCxn id="17" idx="0"/>
            </p:cNvCxnSpPr>
            <p:nvPr/>
          </p:nvCxnSpPr>
          <p:spPr>
            <a:xfrm>
              <a:off x="2286000" y="952500"/>
              <a:ext cx="1386254" cy="11811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hape 25"/>
            <p:cNvCxnSpPr>
              <a:stCxn id="4" idx="3"/>
              <a:endCxn id="18" idx="0"/>
            </p:cNvCxnSpPr>
            <p:nvPr/>
          </p:nvCxnSpPr>
          <p:spPr>
            <a:xfrm>
              <a:off x="2286000" y="952500"/>
              <a:ext cx="2072054" cy="16383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hape 26"/>
            <p:cNvCxnSpPr>
              <a:stCxn id="4" idx="3"/>
              <a:endCxn id="19" idx="0"/>
            </p:cNvCxnSpPr>
            <p:nvPr/>
          </p:nvCxnSpPr>
          <p:spPr>
            <a:xfrm>
              <a:off x="2286000" y="952500"/>
              <a:ext cx="2842846" cy="20955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hape 27"/>
            <p:cNvCxnSpPr>
              <a:stCxn id="17" idx="3"/>
              <a:endCxn id="7" idx="0"/>
            </p:cNvCxnSpPr>
            <p:nvPr/>
          </p:nvCxnSpPr>
          <p:spPr>
            <a:xfrm>
              <a:off x="4220308" y="2324100"/>
              <a:ext cx="1723292" cy="11811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hape 28"/>
            <p:cNvCxnSpPr>
              <a:stCxn id="18" idx="3"/>
              <a:endCxn id="7" idx="0"/>
            </p:cNvCxnSpPr>
            <p:nvPr/>
          </p:nvCxnSpPr>
          <p:spPr>
            <a:xfrm>
              <a:off x="4982308" y="2781300"/>
              <a:ext cx="961292" cy="7239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hape 29"/>
            <p:cNvCxnSpPr>
              <a:stCxn id="19" idx="3"/>
              <a:endCxn id="7" idx="0"/>
            </p:cNvCxnSpPr>
            <p:nvPr/>
          </p:nvCxnSpPr>
          <p:spPr>
            <a:xfrm>
              <a:off x="5791200" y="3238500"/>
              <a:ext cx="152400" cy="266700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2390193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981131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3609393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4304524" y="905069"/>
              <a:ext cx="109728" cy="1097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066524" y="906593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888161" y="1362269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6458338" y="18101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888161" y="22673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888161" y="27245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888161" y="3181738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6458338" y="3648269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5888161" y="906593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5888161" y="1813560"/>
              <a:ext cx="106680" cy="10668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3169760" y="2947549"/>
            <a:ext cx="470459" cy="355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584617" y="3898339"/>
            <a:ext cx="6283948" cy="333692"/>
            <a:chOff x="584617" y="3898339"/>
            <a:chExt cx="6283948" cy="333692"/>
          </a:xfrm>
        </p:grpSpPr>
        <p:sp>
          <p:nvSpPr>
            <p:cNvPr id="61" name="Right Arrow 60"/>
            <p:cNvSpPr/>
            <p:nvPr/>
          </p:nvSpPr>
          <p:spPr>
            <a:xfrm rot="2085160">
              <a:off x="584617" y="3921443"/>
              <a:ext cx="6283948" cy="310588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015853" y="3898339"/>
              <a:ext cx="1469248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~10 min per MDA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2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"/>
    </mc:Choice>
    <mc:Fallback xmlns="">
      <p:transition xmlns:p14="http://schemas.microsoft.com/office/powerpoint/2010/main" spd="slow" advTm="89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1447800" y="1752600"/>
            <a:ext cx="6142008" cy="3886200"/>
            <a:chOff x="1447800" y="1752600"/>
            <a:chExt cx="6142008" cy="3886200"/>
          </a:xfrm>
        </p:grpSpPr>
        <p:grpSp>
          <p:nvGrpSpPr>
            <p:cNvPr id="62" name="Group 61"/>
            <p:cNvGrpSpPr/>
            <p:nvPr/>
          </p:nvGrpSpPr>
          <p:grpSpPr>
            <a:xfrm>
              <a:off x="1447800" y="1752600"/>
              <a:ext cx="6142008" cy="3886200"/>
              <a:chOff x="228600" y="1752600"/>
              <a:chExt cx="6142008" cy="3886200"/>
            </a:xfrm>
          </p:grpSpPr>
          <p:grpSp>
            <p:nvGrpSpPr>
              <p:cNvPr id="61" name="Group 60"/>
              <p:cNvGrpSpPr/>
              <p:nvPr/>
            </p:nvGrpSpPr>
            <p:grpSpPr>
              <a:xfrm>
                <a:off x="1971137" y="2330217"/>
                <a:ext cx="4117545" cy="2941960"/>
                <a:chOff x="1971137" y="2330217"/>
                <a:chExt cx="4117545" cy="2941960"/>
              </a:xfrm>
            </p:grpSpPr>
            <p:cxnSp>
              <p:nvCxnSpPr>
                <p:cNvPr id="34" name="Shape 29"/>
                <p:cNvCxnSpPr>
                  <a:stCxn id="28" idx="3"/>
                  <a:endCxn id="16" idx="0"/>
                </p:cNvCxnSpPr>
                <p:nvPr/>
              </p:nvCxnSpPr>
              <p:spPr>
                <a:xfrm>
                  <a:off x="5344065" y="4575595"/>
                  <a:ext cx="146648" cy="256635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" name="Group 59"/>
                <p:cNvGrpSpPr/>
                <p:nvPr/>
              </p:nvGrpSpPr>
              <p:grpSpPr>
                <a:xfrm>
                  <a:off x="1971137" y="2330217"/>
                  <a:ext cx="4117545" cy="2941960"/>
                  <a:chOff x="1971137" y="2330217"/>
                  <a:chExt cx="4117545" cy="2941960"/>
                </a:xfrm>
              </p:grpSpPr>
              <p:cxnSp>
                <p:nvCxnSpPr>
                  <p:cNvPr id="17" name="Shape 12"/>
                  <p:cNvCxnSpPr>
                    <a:stCxn id="13" idx="3"/>
                    <a:endCxn id="14" idx="0"/>
                  </p:cNvCxnSpPr>
                  <p:nvPr/>
                </p:nvCxnSpPr>
                <p:spPr>
                  <a:xfrm>
                    <a:off x="1971137" y="2375859"/>
                    <a:ext cx="152289" cy="256635"/>
                  </a:xfrm>
                  <a:prstGeom prst="bentConnector2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hape 13"/>
                  <p:cNvCxnSpPr>
                    <a:stCxn id="13" idx="3"/>
                    <a:endCxn id="15" idx="0"/>
                  </p:cNvCxnSpPr>
                  <p:nvPr/>
                </p:nvCxnSpPr>
                <p:spPr>
                  <a:xfrm>
                    <a:off x="1971137" y="2375859"/>
                    <a:ext cx="717545" cy="696583"/>
                  </a:xfrm>
                  <a:prstGeom prst="bentConnector2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hape 24"/>
                  <p:cNvCxnSpPr>
                    <a:stCxn id="13" idx="3"/>
                    <a:endCxn id="26" idx="0"/>
                  </p:cNvCxnSpPr>
                  <p:nvPr/>
                </p:nvCxnSpPr>
                <p:spPr>
                  <a:xfrm>
                    <a:off x="1971137" y="2375859"/>
                    <a:ext cx="1333942" cy="1136530"/>
                  </a:xfrm>
                  <a:prstGeom prst="bentConnector2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hape 25"/>
                  <p:cNvCxnSpPr>
                    <a:stCxn id="13" idx="3"/>
                    <a:endCxn id="27" idx="0"/>
                  </p:cNvCxnSpPr>
                  <p:nvPr/>
                </p:nvCxnSpPr>
                <p:spPr>
                  <a:xfrm>
                    <a:off x="1971137" y="2375859"/>
                    <a:ext cx="1993863" cy="1576477"/>
                  </a:xfrm>
                  <a:prstGeom prst="bentConnector2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1971137" y="2330217"/>
                    <a:ext cx="4117545" cy="2941960"/>
                    <a:chOff x="1971137" y="2330217"/>
                    <a:chExt cx="4117545" cy="2941960"/>
                  </a:xfrm>
                </p:grpSpPr>
                <p:cxnSp>
                  <p:nvCxnSpPr>
                    <p:cNvPr id="22" name="Shape 17"/>
                    <p:cNvCxnSpPr>
                      <a:stCxn id="16" idx="3"/>
                      <a:endCxn id="21" idx="0"/>
                    </p:cNvCxnSpPr>
                    <p:nvPr/>
                  </p:nvCxnSpPr>
                  <p:spPr>
                    <a:xfrm>
                      <a:off x="5930660" y="5015542"/>
                      <a:ext cx="109988" cy="256635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8" name="Group 57"/>
                    <p:cNvGrpSpPr/>
                    <p:nvPr/>
                  </p:nvGrpSpPr>
                  <p:grpSpPr>
                    <a:xfrm>
                      <a:off x="1971137" y="2330217"/>
                      <a:ext cx="4117545" cy="2941960"/>
                      <a:chOff x="1971137" y="2330217"/>
                      <a:chExt cx="4117545" cy="2941960"/>
                    </a:xfrm>
                  </p:grpSpPr>
                  <p:cxnSp>
                    <p:nvCxnSpPr>
                      <p:cNvPr id="12" name="Shape 7"/>
                      <p:cNvCxnSpPr>
                        <a:stCxn id="13" idx="3"/>
                        <a:endCxn id="16" idx="0"/>
                      </p:cNvCxnSpPr>
                      <p:nvPr/>
                    </p:nvCxnSpPr>
                    <p:spPr>
                      <a:xfrm>
                        <a:off x="1971137" y="2375859"/>
                        <a:ext cx="3519576" cy="2456371"/>
                      </a:xfrm>
                      <a:prstGeom prst="bentConnector2">
                        <a:avLst/>
                      </a:prstGeom>
                      <a:ln w="25400"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" name="Shape 19"/>
                      <p:cNvCxnSpPr>
                        <a:stCxn id="15" idx="3"/>
                        <a:endCxn id="21" idx="0"/>
                      </p:cNvCxnSpPr>
                      <p:nvPr/>
                    </p:nvCxnSpPr>
                    <p:spPr>
                      <a:xfrm>
                        <a:off x="3156313" y="3255754"/>
                        <a:ext cx="2884335" cy="2016423"/>
                      </a:xfrm>
                      <a:prstGeom prst="bentConnector2">
                        <a:avLst/>
                      </a:prstGeom>
                      <a:ln w="25400"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" name="Shape 20"/>
                      <p:cNvCxnSpPr>
                        <a:stCxn id="14" idx="3"/>
                        <a:endCxn id="16" idx="0"/>
                      </p:cNvCxnSpPr>
                      <p:nvPr/>
                    </p:nvCxnSpPr>
                    <p:spPr>
                      <a:xfrm>
                        <a:off x="2557733" y="2815806"/>
                        <a:ext cx="2932980" cy="2016424"/>
                      </a:xfrm>
                      <a:prstGeom prst="bentConnector2">
                        <a:avLst/>
                      </a:prstGeom>
                      <a:ln w="25400"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1" name="Shape 26"/>
                      <p:cNvCxnSpPr>
                        <a:stCxn id="13" idx="3"/>
                        <a:endCxn id="28" idx="0"/>
                      </p:cNvCxnSpPr>
                      <p:nvPr/>
                    </p:nvCxnSpPr>
                    <p:spPr>
                      <a:xfrm>
                        <a:off x="1971137" y="2375859"/>
                        <a:ext cx="2735569" cy="2016424"/>
                      </a:xfrm>
                      <a:prstGeom prst="bentConnector2">
                        <a:avLst/>
                      </a:prstGeom>
                      <a:ln w="25400"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2" name="Shape 27"/>
                      <p:cNvCxnSpPr>
                        <a:stCxn id="26" idx="3"/>
                        <a:endCxn id="16" idx="0"/>
                      </p:cNvCxnSpPr>
                      <p:nvPr/>
                    </p:nvCxnSpPr>
                    <p:spPr>
                      <a:xfrm>
                        <a:off x="3832451" y="3695701"/>
                        <a:ext cx="1658262" cy="1136529"/>
                      </a:xfrm>
                      <a:prstGeom prst="bentConnector2">
                        <a:avLst/>
                      </a:prstGeom>
                      <a:ln w="25400"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Shape 28"/>
                      <p:cNvCxnSpPr>
                        <a:stCxn id="27" idx="3"/>
                        <a:endCxn id="16" idx="0"/>
                      </p:cNvCxnSpPr>
                      <p:nvPr/>
                    </p:nvCxnSpPr>
                    <p:spPr>
                      <a:xfrm>
                        <a:off x="4565697" y="4135648"/>
                        <a:ext cx="925016" cy="696582"/>
                      </a:xfrm>
                      <a:prstGeom prst="bentConnector2">
                        <a:avLst/>
                      </a:prstGeom>
                      <a:ln w="25400"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5" name="Oval 3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071397" y="2330217"/>
                        <a:ext cx="105587" cy="105587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36" name="Oval 3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2640036" y="2330217"/>
                        <a:ext cx="105587" cy="105587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37" name="Oval 3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244590" y="2330217"/>
                        <a:ext cx="105587" cy="105587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38" name="Oval 37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3913490" y="2330217"/>
                        <a:ext cx="105587" cy="105587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39" name="Oval 38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4646735" y="2331684"/>
                        <a:ext cx="102654" cy="102654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40" name="Oval 3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437367" y="2770165"/>
                        <a:ext cx="102654" cy="102654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41" name="Oval 40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986028" y="3201133"/>
                        <a:ext cx="102654" cy="102654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42" name="Oval 41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437367" y="3641080"/>
                        <a:ext cx="102654" cy="102654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43" name="Oval 42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437367" y="4081027"/>
                        <a:ext cx="102654" cy="102654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44" name="Oval 4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437367" y="4520974"/>
                        <a:ext cx="102654" cy="102654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45" name="Oval 44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986028" y="4969900"/>
                        <a:ext cx="102654" cy="102654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46" name="Oval 45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437367" y="2331684"/>
                        <a:ext cx="102654" cy="102654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  <p:sp>
                    <p:nvSpPr>
                      <p:cNvPr id="47" name="Oval 4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5437367" y="3204426"/>
                        <a:ext cx="102654" cy="102654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/>
                      </a:p>
                    </p:txBody>
                  </p:sp>
                </p:grpSp>
              </p:grpSp>
            </p:grpSp>
          </p:grpSp>
          <p:sp>
            <p:nvSpPr>
              <p:cNvPr id="20" name="Rounded Rectangle 19"/>
              <p:cNvSpPr/>
              <p:nvPr/>
            </p:nvSpPr>
            <p:spPr>
              <a:xfrm>
                <a:off x="228600" y="1752600"/>
                <a:ext cx="1155940" cy="36662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Area, Taper Ratio,</a:t>
                </a:r>
              </a:p>
              <a:p>
                <a:pPr algn="ctr"/>
                <a:r>
                  <a:rPr lang="en-US" sz="1000" dirty="0" smtClean="0"/>
                  <a:t>&amp; Aspect Ratio</a:t>
                </a: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710687" y="5272177"/>
                <a:ext cx="659921" cy="36662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Range &amp; Weight</a:t>
                </a:r>
              </a:p>
            </p:txBody>
          </p:sp>
          <p:cxnSp>
            <p:nvCxnSpPr>
              <p:cNvPr id="23" name="Shape 18"/>
              <p:cNvCxnSpPr>
                <a:stCxn id="20" idx="3"/>
                <a:endCxn id="13" idx="0"/>
              </p:cNvCxnSpPr>
              <p:nvPr/>
            </p:nvCxnSpPr>
            <p:spPr>
              <a:xfrm>
                <a:off x="1384540" y="1935912"/>
                <a:ext cx="119714" cy="256635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2258424" y="2195975"/>
              <a:ext cx="4893289" cy="3006306"/>
              <a:chOff x="1037371" y="2192547"/>
              <a:chExt cx="4893289" cy="3006306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1037371" y="2192547"/>
                <a:ext cx="933766" cy="366623"/>
              </a:xfrm>
              <a:prstGeom prst="rect">
                <a:avLst/>
              </a:prstGeom>
              <a:noFill/>
              <a:ln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Geometry</a:t>
                </a:r>
              </a:p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(MSTCGEOM)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89119" y="2632494"/>
                <a:ext cx="868614" cy="366623"/>
              </a:xfrm>
              <a:prstGeom prst="rect">
                <a:avLst/>
              </a:prstGeom>
              <a:noFill/>
              <a:ln w="190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Wave Drag</a:t>
                </a:r>
              </a:p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(AWAVE)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221051" y="3072442"/>
                <a:ext cx="935262" cy="366623"/>
              </a:xfrm>
              <a:prstGeom prst="rect">
                <a:avLst/>
              </a:prstGeom>
              <a:noFill/>
              <a:ln w="190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Aeroelasticity (ASTROS)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050766" y="4832230"/>
                <a:ext cx="879894" cy="366623"/>
              </a:xfrm>
              <a:prstGeom prst="rect">
                <a:avLst/>
              </a:prstGeom>
              <a:noFill/>
              <a:ln w="190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Performance (MSTCPERF)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777706" y="3512389"/>
                <a:ext cx="1054745" cy="366623"/>
              </a:xfrm>
              <a:prstGeom prst="rect">
                <a:avLst/>
              </a:prstGeom>
              <a:noFill/>
              <a:ln w="190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Viscous &amp; Profile Drag (FRICTION)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364302" y="3952336"/>
                <a:ext cx="1201395" cy="366623"/>
              </a:xfrm>
              <a:prstGeom prst="rect">
                <a:avLst/>
              </a:prstGeom>
              <a:noFill/>
              <a:ln w="190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Subsonic Induced Drag (TORNADO)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069346" y="4392283"/>
                <a:ext cx="1274719" cy="366623"/>
              </a:xfrm>
              <a:prstGeom prst="rect">
                <a:avLst/>
              </a:prstGeom>
              <a:noFill/>
              <a:ln w="190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solidFill>
                      <a:schemeClr val="tx1"/>
                    </a:solidFill>
                  </a:rPr>
                  <a:t>Supersonic Induced Drag (WINGDES)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SORCER ESAV Entities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2256571" y="2192547"/>
            <a:ext cx="4893289" cy="3006306"/>
            <a:chOff x="1037371" y="2192547"/>
            <a:chExt cx="4893289" cy="3006306"/>
          </a:xfrm>
        </p:grpSpPr>
        <p:sp>
          <p:nvSpPr>
            <p:cNvPr id="13" name="Rectangle 12"/>
            <p:cNvSpPr/>
            <p:nvPr/>
          </p:nvSpPr>
          <p:spPr>
            <a:xfrm>
              <a:off x="1037371" y="2192547"/>
              <a:ext cx="933766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Geometry</a:t>
              </a:r>
            </a:p>
            <a:p>
              <a:pPr algn="ctr"/>
              <a:r>
                <a:rPr lang="en-US" sz="1000" dirty="0" smtClean="0"/>
                <a:t>(MSTCGEOM)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689119" y="2632494"/>
              <a:ext cx="868614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Wave Drag</a:t>
              </a:r>
            </a:p>
            <a:p>
              <a:pPr algn="ctr"/>
              <a:r>
                <a:rPr lang="en-US" sz="1000" dirty="0" smtClean="0"/>
                <a:t>(AWAVE)</a:t>
              </a:r>
              <a:endParaRPr lang="en-US" sz="10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21051" y="3072442"/>
              <a:ext cx="935262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Aeroelasticity (ASTROS)</a:t>
              </a:r>
              <a:endParaRPr lang="en-US" sz="1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050766" y="4832230"/>
              <a:ext cx="879894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Performance (MSTCPERF)</a:t>
              </a:r>
              <a:endParaRPr lang="en-US" sz="10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77706" y="3512389"/>
              <a:ext cx="1054745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Viscous &amp; Profile Drag (FRICTION)</a:t>
              </a:r>
              <a:endParaRPr lang="en-US" sz="10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64302" y="3952336"/>
              <a:ext cx="1201395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Subsonic Induced Drag (TORNADO)</a:t>
              </a:r>
              <a:endParaRPr lang="en-US" sz="10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069346" y="4392283"/>
              <a:ext cx="1274719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Supersonic Induced Drag (WINGDES)</a:t>
              </a:r>
              <a:endParaRPr lang="en-US" sz="10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602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0"/>
    </mc:Choice>
    <mc:Fallback xmlns="">
      <p:transition xmlns:p14="http://schemas.microsoft.com/office/powerpoint/2010/main" spd="slow" advTm="61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92019E-6 L -0.18924 0.14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7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0.13854 -0.0835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SORCER </a:t>
            </a:r>
            <a:r>
              <a:rPr lang="en-US" dirty="0" smtClean="0"/>
              <a:t>ESAV Entities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525789" y="3224338"/>
            <a:ext cx="4893289" cy="3006306"/>
            <a:chOff x="1037371" y="2192547"/>
            <a:chExt cx="4893289" cy="3006306"/>
          </a:xfrm>
        </p:grpSpPr>
        <p:sp>
          <p:nvSpPr>
            <p:cNvPr id="45" name="Rectangle 44"/>
            <p:cNvSpPr/>
            <p:nvPr/>
          </p:nvSpPr>
          <p:spPr>
            <a:xfrm>
              <a:off x="1037371" y="2192547"/>
              <a:ext cx="933766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Geometry</a:t>
              </a:r>
            </a:p>
            <a:p>
              <a:pPr algn="ctr"/>
              <a:r>
                <a:rPr lang="en-US" sz="1000" dirty="0" smtClean="0"/>
                <a:t>(MSTCGEOM)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89119" y="2632494"/>
              <a:ext cx="868614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Wave Drag</a:t>
              </a:r>
            </a:p>
            <a:p>
              <a:pPr algn="ctr"/>
              <a:r>
                <a:rPr lang="en-US" sz="1000" dirty="0" smtClean="0"/>
                <a:t>(AWAVE)</a:t>
              </a:r>
              <a:endParaRPr lang="en-US" sz="10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21051" y="3072442"/>
              <a:ext cx="935262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Aeroelasticity (ASTROS)</a:t>
              </a:r>
              <a:endParaRPr lang="en-US" sz="10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50766" y="4832230"/>
              <a:ext cx="879894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Performance (MSTCPERF)</a:t>
              </a:r>
              <a:endParaRPr lang="en-US" sz="10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77706" y="3512389"/>
              <a:ext cx="1054745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Viscous &amp; Profile Drag (FRICTION)</a:t>
              </a:r>
              <a:endParaRPr lang="en-US" sz="10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364302" y="3952336"/>
              <a:ext cx="1201395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Subsonic Induced Drag (TORNADO)</a:t>
              </a:r>
              <a:endParaRPr lang="en-US" sz="10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069346" y="4392283"/>
              <a:ext cx="1274719" cy="3666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Supersonic Induced Drag (WINGDES)</a:t>
              </a:r>
              <a:endParaRPr lang="en-US" sz="10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720124" y="1183688"/>
            <a:ext cx="6142008" cy="3886200"/>
            <a:chOff x="228600" y="1752600"/>
            <a:chExt cx="6142008" cy="3886200"/>
          </a:xfrm>
        </p:grpSpPr>
        <p:grpSp>
          <p:nvGrpSpPr>
            <p:cNvPr id="57" name="Group 56"/>
            <p:cNvGrpSpPr/>
            <p:nvPr/>
          </p:nvGrpSpPr>
          <p:grpSpPr>
            <a:xfrm>
              <a:off x="1971137" y="2330217"/>
              <a:ext cx="4117545" cy="2941960"/>
              <a:chOff x="1971137" y="2330217"/>
              <a:chExt cx="4117545" cy="2941960"/>
            </a:xfrm>
          </p:grpSpPr>
          <p:cxnSp>
            <p:nvCxnSpPr>
              <p:cNvPr id="61" name="Shape 29"/>
              <p:cNvCxnSpPr/>
              <p:nvPr/>
            </p:nvCxnSpPr>
            <p:spPr>
              <a:xfrm>
                <a:off x="5344065" y="4575595"/>
                <a:ext cx="146648" cy="256635"/>
              </a:xfrm>
              <a:prstGeom prst="bentConnector2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/>
              <p:cNvGrpSpPr/>
              <p:nvPr/>
            </p:nvGrpSpPr>
            <p:grpSpPr>
              <a:xfrm>
                <a:off x="1971137" y="2330217"/>
                <a:ext cx="4117545" cy="2941960"/>
                <a:chOff x="1971137" y="2330217"/>
                <a:chExt cx="4117545" cy="2941960"/>
              </a:xfrm>
            </p:grpSpPr>
            <p:cxnSp>
              <p:nvCxnSpPr>
                <p:cNvPr id="63" name="Shape 12"/>
                <p:cNvCxnSpPr/>
                <p:nvPr/>
              </p:nvCxnSpPr>
              <p:spPr>
                <a:xfrm>
                  <a:off x="1971137" y="2375859"/>
                  <a:ext cx="152289" cy="256635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hape 13"/>
                <p:cNvCxnSpPr/>
                <p:nvPr/>
              </p:nvCxnSpPr>
              <p:spPr>
                <a:xfrm>
                  <a:off x="1971137" y="2375859"/>
                  <a:ext cx="717545" cy="696583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hape 24"/>
                <p:cNvCxnSpPr/>
                <p:nvPr/>
              </p:nvCxnSpPr>
              <p:spPr>
                <a:xfrm>
                  <a:off x="1971137" y="2375859"/>
                  <a:ext cx="1333942" cy="1136530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hape 25"/>
                <p:cNvCxnSpPr/>
                <p:nvPr/>
              </p:nvCxnSpPr>
              <p:spPr>
                <a:xfrm>
                  <a:off x="1971137" y="2375859"/>
                  <a:ext cx="1993863" cy="1576477"/>
                </a:xfrm>
                <a:prstGeom prst="bentConnector2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7" name="Group 66"/>
                <p:cNvGrpSpPr/>
                <p:nvPr/>
              </p:nvGrpSpPr>
              <p:grpSpPr>
                <a:xfrm>
                  <a:off x="1971137" y="2330217"/>
                  <a:ext cx="4117545" cy="2941960"/>
                  <a:chOff x="1971137" y="2330217"/>
                  <a:chExt cx="4117545" cy="2941960"/>
                </a:xfrm>
              </p:grpSpPr>
              <p:cxnSp>
                <p:nvCxnSpPr>
                  <p:cNvPr id="68" name="Shape 17"/>
                  <p:cNvCxnSpPr>
                    <a:endCxn id="59" idx="0"/>
                  </p:cNvCxnSpPr>
                  <p:nvPr/>
                </p:nvCxnSpPr>
                <p:spPr>
                  <a:xfrm>
                    <a:off x="5930660" y="5015542"/>
                    <a:ext cx="109988" cy="256635"/>
                  </a:xfrm>
                  <a:prstGeom prst="bentConnector2">
                    <a:avLst/>
                  </a:prstGeom>
                  <a:ln w="25400"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1971137" y="2330217"/>
                    <a:ext cx="4117545" cy="2941960"/>
                    <a:chOff x="1971137" y="2330217"/>
                    <a:chExt cx="4117545" cy="2941960"/>
                  </a:xfrm>
                </p:grpSpPr>
                <p:cxnSp>
                  <p:nvCxnSpPr>
                    <p:cNvPr id="70" name="Shape 7"/>
                    <p:cNvCxnSpPr/>
                    <p:nvPr/>
                  </p:nvCxnSpPr>
                  <p:spPr>
                    <a:xfrm>
                      <a:off x="1971137" y="2375859"/>
                      <a:ext cx="3519576" cy="2456371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hape 19"/>
                    <p:cNvCxnSpPr>
                      <a:endCxn id="59" idx="0"/>
                    </p:cNvCxnSpPr>
                    <p:nvPr/>
                  </p:nvCxnSpPr>
                  <p:spPr>
                    <a:xfrm>
                      <a:off x="3156313" y="3255754"/>
                      <a:ext cx="2884335" cy="2016423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hape 20"/>
                    <p:cNvCxnSpPr/>
                    <p:nvPr/>
                  </p:nvCxnSpPr>
                  <p:spPr>
                    <a:xfrm>
                      <a:off x="2557733" y="2815806"/>
                      <a:ext cx="2932980" cy="2016424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hape 26"/>
                    <p:cNvCxnSpPr/>
                    <p:nvPr/>
                  </p:nvCxnSpPr>
                  <p:spPr>
                    <a:xfrm>
                      <a:off x="1971137" y="2375859"/>
                      <a:ext cx="2735569" cy="2016424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hape 27"/>
                    <p:cNvCxnSpPr/>
                    <p:nvPr/>
                  </p:nvCxnSpPr>
                  <p:spPr>
                    <a:xfrm>
                      <a:off x="3832451" y="3695701"/>
                      <a:ext cx="1658262" cy="1136529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hape 28"/>
                    <p:cNvCxnSpPr/>
                    <p:nvPr/>
                  </p:nvCxnSpPr>
                  <p:spPr>
                    <a:xfrm>
                      <a:off x="4565697" y="4135648"/>
                      <a:ext cx="925016" cy="696582"/>
                    </a:xfrm>
                    <a:prstGeom prst="bentConnector2">
                      <a:avLst/>
                    </a:prstGeom>
                    <a:ln w="25400"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6" name="Oval 75"/>
                    <p:cNvSpPr>
                      <a:spLocks noChangeAspect="1"/>
                    </p:cNvSpPr>
                    <p:nvPr/>
                  </p:nvSpPr>
                  <p:spPr>
                    <a:xfrm>
                      <a:off x="2071397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7" name="Oval 76"/>
                    <p:cNvSpPr>
                      <a:spLocks noChangeAspect="1"/>
                    </p:cNvSpPr>
                    <p:nvPr/>
                  </p:nvSpPr>
                  <p:spPr>
                    <a:xfrm>
                      <a:off x="2640036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8" name="Oval 77"/>
                    <p:cNvSpPr>
                      <a:spLocks noChangeAspect="1"/>
                    </p:cNvSpPr>
                    <p:nvPr/>
                  </p:nvSpPr>
                  <p:spPr>
                    <a:xfrm>
                      <a:off x="3244590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79" name="Oval 78"/>
                    <p:cNvSpPr>
                      <a:spLocks noChangeAspect="1"/>
                    </p:cNvSpPr>
                    <p:nvPr/>
                  </p:nvSpPr>
                  <p:spPr>
                    <a:xfrm>
                      <a:off x="3913490" y="2330217"/>
                      <a:ext cx="105587" cy="105587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0" name="Oval 79"/>
                    <p:cNvSpPr>
                      <a:spLocks noChangeAspect="1"/>
                    </p:cNvSpPr>
                    <p:nvPr/>
                  </p:nvSpPr>
                  <p:spPr>
                    <a:xfrm>
                      <a:off x="4646735" y="233168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1" name="Oval 80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2770165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2" name="Oval 81"/>
                    <p:cNvSpPr>
                      <a:spLocks noChangeAspect="1"/>
                    </p:cNvSpPr>
                    <p:nvPr/>
                  </p:nvSpPr>
                  <p:spPr>
                    <a:xfrm>
                      <a:off x="5986028" y="3201133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3" name="Oval 82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3641080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4" name="Oval 83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4081027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5" name="Oval 84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452097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6" name="Oval 85"/>
                    <p:cNvSpPr>
                      <a:spLocks noChangeAspect="1"/>
                    </p:cNvSpPr>
                    <p:nvPr/>
                  </p:nvSpPr>
                  <p:spPr>
                    <a:xfrm>
                      <a:off x="5986028" y="4969900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7" name="Oval 86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2331684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  <p:sp>
                  <p:nvSpPr>
                    <p:cNvPr id="88" name="Oval 87"/>
                    <p:cNvSpPr>
                      <a:spLocks noChangeAspect="1"/>
                    </p:cNvSpPr>
                    <p:nvPr/>
                  </p:nvSpPr>
                  <p:spPr>
                    <a:xfrm>
                      <a:off x="5437367" y="3204426"/>
                      <a:ext cx="102654" cy="10265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/>
                    </a:p>
                  </p:txBody>
                </p:sp>
              </p:grpSp>
            </p:grpSp>
          </p:grpSp>
        </p:grpSp>
        <p:sp>
          <p:nvSpPr>
            <p:cNvPr id="58" name="Rounded Rectangle 57"/>
            <p:cNvSpPr/>
            <p:nvPr/>
          </p:nvSpPr>
          <p:spPr>
            <a:xfrm>
              <a:off x="228600" y="1752600"/>
              <a:ext cx="1155940" cy="36662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Area, Taper Ratio,</a:t>
              </a:r>
            </a:p>
            <a:p>
              <a:pPr algn="ctr"/>
              <a:r>
                <a:rPr lang="en-US" sz="1000" dirty="0" smtClean="0"/>
                <a:t>&amp; Aspect Ratio</a:t>
              </a: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5710687" y="5272177"/>
              <a:ext cx="659921" cy="36662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Range &amp; Weight</a:t>
              </a:r>
            </a:p>
          </p:txBody>
        </p:sp>
        <p:cxnSp>
          <p:nvCxnSpPr>
            <p:cNvPr id="60" name="Shape 18"/>
            <p:cNvCxnSpPr>
              <a:stCxn id="58" idx="3"/>
            </p:cNvCxnSpPr>
            <p:nvPr/>
          </p:nvCxnSpPr>
          <p:spPr>
            <a:xfrm>
              <a:off x="1384540" y="1935912"/>
              <a:ext cx="119714" cy="256635"/>
            </a:xfrm>
            <a:prstGeom prst="bentConnector2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3527939" y="1627814"/>
            <a:ext cx="4893289" cy="3006306"/>
            <a:chOff x="1037371" y="2183669"/>
            <a:chExt cx="4893289" cy="3006306"/>
          </a:xfrm>
        </p:grpSpPr>
        <p:sp>
          <p:nvSpPr>
            <p:cNvPr id="90" name="Rectangle 89"/>
            <p:cNvSpPr/>
            <p:nvPr/>
          </p:nvSpPr>
          <p:spPr>
            <a:xfrm>
              <a:off x="1037371" y="2183669"/>
              <a:ext cx="933766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Geometry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(MSTCGEOM)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689119" y="2623616"/>
              <a:ext cx="868614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Wave Drag</a:t>
              </a:r>
            </a:p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(AWAVE)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221051" y="3063564"/>
              <a:ext cx="935262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Aeroelasticity (ASTROS)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050766" y="4823352"/>
              <a:ext cx="879894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Performance (MSTCPERF)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777706" y="3503511"/>
              <a:ext cx="1054745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Viscous &amp; Profile Drag (FRICTION)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3364302" y="3943458"/>
              <a:ext cx="1201395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Subsonic Induced Drag (TORNADO)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069346" y="4383405"/>
              <a:ext cx="1274719" cy="36662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Supersonic Induced Drag (WINGDES)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533400" y="2590800"/>
            <a:ext cx="2575020" cy="3965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800" dirty="0" err="1"/>
              <a:t>AirVehicle</a:t>
            </a:r>
            <a:r>
              <a:rPr lang="en-US" sz="1800" dirty="0"/>
              <a:t> </a:t>
            </a:r>
            <a:r>
              <a:rPr lang="en-US" sz="1800" dirty="0" smtClean="0"/>
              <a:t>Provider</a:t>
            </a:r>
            <a:endParaRPr lang="en-US" sz="1800" dirty="0"/>
          </a:p>
        </p:txBody>
      </p:sp>
      <p:sp>
        <p:nvSpPr>
          <p:cNvPr id="98" name="TextBox 97"/>
          <p:cNvSpPr txBox="1"/>
          <p:nvPr/>
        </p:nvSpPr>
        <p:spPr>
          <a:xfrm>
            <a:off x="5942367" y="1158376"/>
            <a:ext cx="2697545" cy="4079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0"/>
          <a:lstStyle>
            <a:defPPr>
              <a:defRPr lang="en-US"/>
            </a:defPPr>
            <a:lvl1pPr algn="ctr">
              <a:defRPr sz="12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800" dirty="0"/>
              <a:t>Engineering ESAV </a:t>
            </a:r>
            <a:r>
              <a:rPr lang="en-US" sz="1800" dirty="0" smtClean="0"/>
              <a:t>Model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740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"/>
    </mc:Choice>
    <mc:Fallback xmlns="">
      <p:transition xmlns:p14="http://schemas.microsoft.com/office/powerpoint/2010/main" spd="slow" advTm="78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1.1|0.9|1|0.9|1.3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1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7.9|28.8|32.2|0.3|14.3|4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|28.4|8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2"/>
</p:tagLst>
</file>

<file path=ppt/theme/theme1.xml><?xml version="1.0" encoding="utf-8"?>
<a:theme xmlns:a="http://schemas.openxmlformats.org/drawingml/2006/main" name="mst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13917</TotalTime>
  <Words>2711</Words>
  <Application>Microsoft Macintosh PowerPoint</Application>
  <PresentationFormat>On-screen Show (4:3)</PresentationFormat>
  <Paragraphs>743</Paragraphs>
  <Slides>52</Slides>
  <Notes>29</Notes>
  <HiddenSlides>15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mstc</vt:lpstr>
      <vt:lpstr>Photo Editor Photo</vt:lpstr>
      <vt:lpstr>Efficient Supersonic Air Vehicle Analysis and Optimization using SORCER</vt:lpstr>
      <vt:lpstr>Outline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SORCER Space Computing</vt:lpstr>
      <vt:lpstr>PowerPoint Presentation</vt:lpstr>
      <vt:lpstr>PowerPoint Presentation</vt:lpstr>
      <vt:lpstr>PowerPoint Presentation</vt:lpstr>
      <vt:lpstr>ESAV SORCER Demo</vt:lpstr>
      <vt:lpstr>DEMO</vt:lpstr>
      <vt:lpstr>ESAV SORCER Demo</vt:lpstr>
      <vt:lpstr>ESAV SORCER Example</vt:lpstr>
      <vt:lpstr>PowerPoint Presentation</vt:lpstr>
      <vt:lpstr>PowerPoint Presentation</vt:lpstr>
      <vt:lpstr>Closing Remarks</vt:lpstr>
      <vt:lpstr>PowerPoint Presentation</vt:lpstr>
      <vt:lpstr>SORCER Overview</vt:lpstr>
      <vt:lpstr>PowerPoint Presentation</vt:lpstr>
      <vt:lpstr>PowerPoint Presentation</vt:lpstr>
      <vt:lpstr>SORCER ESAV Implementation</vt:lpstr>
      <vt:lpstr>PowerPoint Presentation</vt:lpstr>
      <vt:lpstr>PowerPoint Presentation</vt:lpstr>
      <vt:lpstr>PowerPoint Presentation</vt:lpstr>
      <vt:lpstr>Introduction and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and Background</vt:lpstr>
      <vt:lpstr>Introduction and Background</vt:lpstr>
      <vt:lpstr>PowerPoint Presentation</vt:lpstr>
      <vt:lpstr>PowerPoint Presentation</vt:lpstr>
      <vt:lpstr>SORCER Vars</vt:lpstr>
      <vt:lpstr>SORCER Provider</vt:lpstr>
      <vt:lpstr>SORCER Service Operations</vt:lpstr>
      <vt:lpstr>SORCER Evaluators</vt:lpstr>
      <vt:lpstr>SORCER Vars</vt:lpstr>
      <vt:lpstr>SORCER Models</vt:lpstr>
    </vt:vector>
  </TitlesOfParts>
  <Company>U.S. Air Force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AlyanaEJ</dc:creator>
  <cp:lastModifiedBy>burtonsa</cp:lastModifiedBy>
  <cp:revision>496</cp:revision>
  <dcterms:created xsi:type="dcterms:W3CDTF">2012-07-24T12:21:13Z</dcterms:created>
  <dcterms:modified xsi:type="dcterms:W3CDTF">2013-09-06T19:29:28Z</dcterms:modified>
</cp:coreProperties>
</file>